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_rels/notesSlide3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3.png" ContentType="image/png"/>
  <Override PartName="/ppt/media/image39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1.png" ContentType="image/png"/>
  <Override PartName="/ppt/media/image29.png" ContentType="image/png"/>
  <Override PartName="/ppt/media/image42.png" ContentType="image/png"/>
  <Override PartName="/ppt/media/image28.wmf" ContentType="image/x-wmf"/>
  <Override PartName="/ppt/media/image40.png" ContentType="image/png"/>
  <Override PartName="/ppt/media/image26.wmf" ContentType="image/x-wmf"/>
  <Override PartName="/ppt/media/image25.wmf" ContentType="image/x-wmf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8.png" ContentType="image/png"/>
  <Override PartName="/ppt/media/image4.jpeg" ContentType="image/jpeg"/>
  <Override PartName="/ppt/media/image41.png" ContentType="image/png"/>
  <Override PartName="/ppt/media/image27.wmf" ContentType="image/x-wmf"/>
  <Override PartName="/ppt/media/image1.jpeg" ContentType="image/jpeg"/>
  <Override PartName="/ppt/media/image11.png" ContentType="image/png"/>
  <Override PartName="/ppt/media/image6.png" ContentType="image/png"/>
  <Override PartName="/ppt/media/image21.png" ContentType="image/png"/>
  <Override PartName="/ppt/media/image3.jpeg" ContentType="image/jpeg"/>
  <Override PartName="/ppt/media/image30.png" ContentType="image/png"/>
  <Override PartName="/ppt/media/image16.wmf" ContentType="image/x-wmf"/>
  <Override PartName="/ppt/media/image12.png" ContentType="image/png"/>
  <Override PartName="/ppt/media/image32.wmf" ContentType="image/x-wmf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7.png" ContentType="image/png"/>
  <Override PartName="/ppt/media/image22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AU" sz="36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2000" spc="-1" strike="noStrike">
                <a:latin typeface="Arial"/>
              </a:rPr>
              <a:t>Click to edit the notes format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AU" sz="1400" spc="-1" strike="noStrike">
                <a:latin typeface="Times New Roman"/>
              </a:rPr>
              <a:t>&lt;header&gt;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AU" sz="1400" spc="-1" strike="noStrike">
                <a:latin typeface="Times New Roman"/>
              </a:rPr>
              <a:t>&lt;date/time&gt;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AU" sz="1400" spc="-1" strike="noStrike">
                <a:latin typeface="Times New Roman"/>
              </a:rPr>
              <a:t>&lt;footer&gt;</a:t>
            </a:r>
            <a:endParaRPr b="0" lang="en-AU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01289EA-EA14-4E87-BDCB-64F3E3BABBB9}" type="slidenum">
              <a:rPr b="0" lang="en-AU" sz="1400" spc="-1" strike="noStrike">
                <a:latin typeface="Times New Roman"/>
              </a:rPr>
              <a:t>&lt;number&gt;</a:t>
            </a:fld>
            <a:endParaRPr b="0" lang="en-A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2B7C69B-DF0B-4019-A6DD-9AF95D604416}" type="slidenum">
              <a:rPr b="0" lang="en-AU" sz="1200" spc="-1" strike="noStrike">
                <a:latin typeface="Times New Roman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This is a talk about what we are doing at Peter Mac to 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move high throughput sequencing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into the clinical pathology area.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We’ve built a web application called Path-OS (for pathology operating system) to manage our variants.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 contrast to a lot of the talks in this forum it’s a bit more focused on software engineering than bioinformatics.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This is a simplified entity relationship diagram of the PathOS objects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 patient has one or more samples such as blood or tumour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samples may have multiple tests on them, some of which might be a NGS sequencing assay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 seqrun is the root sequencing object: a set of samples that are sequenced on a platform using a set of panels.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 sample may be sequenced multiple times in multiple runs (or even the same run) each instance generating a set of alignment statistics.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are used to determine the quality of its sequencing data (align_stats)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Each sequenced sample generates many sequenced variants (seq_variant) which are annotated with many attributes.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annotated variants possibly match with a manually curated variant (variant)  that has curated against existing reference variants in DBs such as Cosmic and Clinvar etc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 store local copies of these databases to improve lookup speed as well as allowing them to searched by users.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76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39BBC28-9B27-4398-98EF-BD09877BF41B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Quality Control is a critical part of clinical sequencing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This is a screen shot of a sequencing run showing the interactive graphs generated on-the-fly by the system.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Quality control is monitored at the sequencing run, sample and the amplicon level.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A sequencing run’s read yield is compared to all previous runs of the same panel and should be between ±2 s.d. for the last ten runs.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All samples are compared for the run and samples with below average reads are highlighted in red (middle chart).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The per amplicon reads are binned and graphed to highlight their distribution and flag any low read amplicons in red (bottom chart).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Both a sequencing run and samples within the run must be QC passed or failed prior to reports being produced.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200" spc="-1" strike="noStrike">
                <a:latin typeface="Arial"/>
              </a:rPr>
              <a:t>This run has all the characteristics of a good run, close to the top of the s.d bands for the panel, uniform yield for all samples and a good distribution of amplicon reads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77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74F7E11-2647-4B7C-93FF-C1EDC589986C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7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Now I’ll just show you a screen shot to hopefully clarify how classification works. 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New variants not currently in the variant database must be manually curated before they can be reported on.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This is done by assigning lines of evidence on the curation web page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The curator can select from a set of evidence checkboxes characterising the variant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Tooltips are displayed when the mouse hovers over the checkbox to guide the curators selection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The combination of checkboxes selected is used to algorithmically assign a 5-level pathogenicity class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FE6B7E3-25A8-416F-B643-9C115EC1F528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ACMG (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American College of Medical Genetics) have released draft guidelines for mapping variant evidence into the 5-class pathogenicity scale.</a:t>
            </a:r>
            <a:endParaRPr b="0" lang="en-AU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We’ve adapted these guidelines and implemented </a:t>
            </a:r>
            <a:r>
              <a:rPr b="1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</a:t>
            </a: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algorithm for converting lines of evidence into the five classes which we colour consistently throughout the UI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77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10E03B2-27B9-4BBC-AF85-9434E832E5B6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We’ve built the system on a range of enterprise grade components which you’d find in commercial software developments (apart from the last 4 which are specific for the NGS domain)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478D1B9-78BD-4A59-B814-BA1C16676666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This is the canonical deployment configuration for maximum flexibility with three separate servers for the application, database and the pipeline repository.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The servers can be deployed locally or remotely to minimise costs and/or data transfer bandwidth.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For example you might choose to locate the data repository close to the sequencer so you don’t shuffle massive fastq files around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or it might be cheaper to get a hosted web server rather than by a machine and maintain it and the infrastructure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But of course the application, DB and pipeline servers can all be co-located 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IGV accesses the pipeline server directly to display BAM and VCF files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5ED183-4A61-4BD4-BE28-B46B4C4272E8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technology workhorse for our clinical sequence lab is targeted amplicon panels.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PathOS supports exome and WGS sequencing but amplicons give the best tradeoff in terms of costs, specificity and turn around time.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Its critical to have a timely response to a diagnostic request so that the treating clinician can make therapeutic decisions when needed.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8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EFC73FF-780E-4113-B896-05219AB83041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 fontScale="34000"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in-house somatic panel covers 12 of the common cancer oncogenes and tumour suppressors.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This panel has been designed by pathology lab to cover a custom set of genes and exons with overlapping amplicons in key regions.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Variants are from all sequenced samples using the panel from the last 6 months or so. They are coloured and shaped based on consequence type.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You can see some loss of function variants, the stop-gained or other truncating mutations (the dark red diamond)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Particularly in TP53 which is inactivated in over 50% of cancers.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current in-house germline panel contains BRCA 1 and 2 and TP53 and PTEN, all tumour suppressor genes. This is used for blood samples to detect familial cancers.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TruSeq: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The TruSeq panel is an off the shelf cancer panel from Illumina containing 48 cancer implicated genes using 212 amplicons.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Most of the amplicons (grey tiles) aren’t redundant which causes reliability problems.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This circos plot is generated outside of Path-OS but will be embedded in a later release so we can generate these on-the-fly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</p:txBody>
      </p:sp>
      <p:sp>
        <p:nvSpPr>
          <p:cNvPr id="78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6679244-F7BD-4213-AF11-F0F9B5A3AE19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I’d now like to take you through some of the filtering that we do to prune back the false positives that NGS dumps out.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9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93F796F-4A93-44AF-A275-671256095874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Filtering allows us to go from the top left hand side to the bottom.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top left has a log vertical scale and is all the raw variants in Path-OS about ½ million. These consist of artefacts, polymorphism and somatic mutations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middle shows the dbSNP annotated variants that are typically polymorphisms.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RHS shows variant annotated as being in COSMIC so present as somatic mutations.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But after filtering, what we are left to prioritize and classify is the bottom chart with a linear vertical axis ~15,000 variants from the last 2 years of sequencing.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A68BDE8-FD11-4FF6-8151-9DD97D985B5A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 bit of signposting…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5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701E229-C21C-4553-BA09-EEAA866E8470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A key way of prioitising variants is by using the filter flag attributes assigned to every variant.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This screen shot shows a sample curation page with a list of variants, one per row.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We integrate about 12-15 in-silico classifiers which we categorise and colour by pathogenicity / deleteriousness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Each row has one or more filter flags assigned which can be used to find or hide categories of variants.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There is a multi clause searching dialogue at the top left (next slide)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79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B0C0848-5A98-42AF-8431-A4BC11913281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 system has a comprehensive variant searching and filtering system.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Users can use templated searches (shown in the drop down box at the bottom) OR they can construct a customised multi-clause search.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This gives extremely fine control on how variants are selected and prioritised.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This particular filter looks for Lung cancer variants in these 3 genes at a variant allele frequency of &gt; 3% but not in EVS at more than 1%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as well as removing variants with any of these 4 filter flags. (next slide)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80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B66FE5B-DB3B-4D87-9C68-61A604DAE9F9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are the currently used automatic filters that are applied to variants.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Filtering criteria can be defined on a per panel basis by administrators.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Filtering is only for prioritising variant and both unfiltered and filtered variants can all  be curated and reported on.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 found that the parameters need to be technology specific 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eg a different set of black listed variants is needed for Haloplex panels compared to TruSeq panels and different again for in–house panels.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So for a variant to be given a “pass” filter flag it doesn’t meet any of the criteria in the last column.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80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B1323A3-018F-4157-BE4D-F09AC3FA68ED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2000" spc="-1" strike="noStrike">
                <a:latin typeface="Arial"/>
              </a:rPr>
              <a:t>To verify that the filters were taking us in the right direction we looked at CADD (Combined Annotation Dependent Depletion) scores as a measure of pathogenicity and hence more likely to be reported on.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PathOS annotates each variant with the top 20% of CADD score where the larger the value, the more likely the variant is deleterious.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show the mean CADD scores for the variants that have scores. We partitioned the set into a passed filter set (red) or a failed set (blue). 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These categories show the amount of enrichment you get from applying the filter. The last columns compares a curator assigned reportable category against the average of all filtered variants.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80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9BD82E4-B741-4C41-A2DF-63A8BF108280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I’d now like to take you through some of the filtering that we do to prune back the false positives that NGS dumps out.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81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B933F46-06BB-42C8-AFAA-576B44541B80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I’ll just go through some background of the project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9B9FED0-570F-4520-AF33-463993091D94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1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86D5890-CFC7-4F6C-A7C3-D95AE0EC8EB1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93D139A-95FD-4F4F-A238-4B886F2265C3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 use Jira for issue tracking and feature management and the current estimate of pending work is nearly 3000 hours.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81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2C5DBFC-1144-4DCF-BCFC-1735656CC2BE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AU" sz="2000" spc="-1" strike="noStrike">
              <a:latin typeface="Arial"/>
            </a:endParaRPr>
          </a:p>
        </p:txBody>
      </p:sp>
      <p:sp>
        <p:nvSpPr>
          <p:cNvPr id="8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5ACFE54-5FDD-4151-B47F-F435DCB6F740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So these are some of the issues with most current molecular pathology services.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Things are likely to get more complex as more is learned about disease pathology and epigenetics gets used.</a:t>
            </a: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It really comes down to a data filtering exercise, processing the variants and evidence in a clinically usable timeframe.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879993F-1ABD-4762-BE56-C954054C5B74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So this is what we’ve come up with and have been using for the last 18 months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5A61DB8-4D08-4E8F-9246-D4FF47142745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 fontScale="81000"/>
          </a:bodyPr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Overview of the major components of Path-OS. 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Samples have DNA extracted, quantified and amplified in preparation for sequencing. 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After sequencing, the reads are aligned, variant called and annotated by an amplicon customised pipeline. 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AU" sz="1400" spc="-1" strike="noStrike">
                <a:latin typeface="Arial"/>
              </a:rPr>
              <a:t>Following loading into the DB, the variants are curated and reported on via the web GUI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 also link into various reference datasets such as COSMIC, Ensembl and LSDBs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Variant Normalisation: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Without uniform variant naming, its not possible to automatically match a sequenced variant with external DBs and literature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We’ve built a variant normalising sub-system to make all variants uniform and compliant with HGVS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AU" sz="1200" spc="-1" strike="noStrike">
                <a:latin typeface="Arial"/>
              </a:rPr>
              <a:t>Also needed a java interface to Mutalyzer.nl web site to automatically validate nomenclature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Process involves 3 distinct phases: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000" spc="-1" strike="noStrike">
                <a:latin typeface="Arial"/>
              </a:rPr>
              <a:t>Wet lab, Bioinformatics, Clinical informatics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7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EAC6151-EFD6-44CE-8269-9FEDEB05B68C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rmAutofit fontScale="37000"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Samples from our patients or from external pathology services come into our lab where they’re registered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They have their DNA extracted, amplified, quantified and then ligated to primers ready for sequencing. 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This is controlled by our LIMS which we’re currently implementing in Genologics.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We have 2 Illumina MiSeqs, a HiSeq and an ABI 3730 for sanger sequencing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Our bioinformatics pipeline then crunches the data and creates an annotated VCF file of variants found in each sample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These are loaded into a variant database and further enriched with external cancer and LSDBs such as Cosmic, HGMD, BIC Iarc and Ensembl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Researchers and clinicians can then filter these variants as they wish and view them via the web interface or hyperlinked 3</a:t>
            </a:r>
            <a:r>
              <a:rPr b="0" lang="en-AU" sz="2000" spc="-1" strike="noStrike" baseline="30000">
                <a:latin typeface="Arial"/>
              </a:rPr>
              <a:t>rd</a:t>
            </a:r>
            <a:r>
              <a:rPr b="0" lang="en-AU" sz="2000" spc="-1" strike="noStrike">
                <a:latin typeface="Arial"/>
              </a:rPr>
              <a:t> party systems such as IGV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The final step is the production of a patient clinical report of mutations found, their clinical consequences and recommended therapies. </a:t>
            </a:r>
            <a:endParaRPr b="0" lang="en-AU" sz="20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2000" spc="-1" strike="noStrike">
                <a:latin typeface="Arial"/>
              </a:rPr>
              <a:t>It’s this step that is less well defined and where we are putting a lot of our effort</a:t>
            </a:r>
            <a:endParaRPr b="0" lang="en-AU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2000" spc="-1" strike="noStrike">
              <a:latin typeface="Arial"/>
            </a:endParaRPr>
          </a:p>
        </p:txBody>
      </p:sp>
      <p:sp>
        <p:nvSpPr>
          <p:cNvPr id="76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EBA8759-B5D4-4DCA-A83D-E5F85008CCEC}" type="slidenum"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&lt;number&gt;</a:t>
            </a:fld>
            <a:endParaRPr b="0" lang="en-A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3605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23964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2208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5720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23964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2208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3605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02208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3605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323964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22080" y="134136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5720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 type="body"/>
          </p:nvPr>
        </p:nvSpPr>
        <p:spPr>
          <a:xfrm>
            <a:off x="323964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 type="body"/>
          </p:nvPr>
        </p:nvSpPr>
        <p:spPr>
          <a:xfrm>
            <a:off x="6022080" y="393588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36057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A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93588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34136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93588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3572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en-AU" sz="36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Click to edit Master title style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Click to edit Master title style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dt"/>
          </p:nvPr>
        </p:nvSpPr>
        <p:spPr>
          <a:xfrm>
            <a:off x="250920" y="6570720"/>
            <a:ext cx="2133360" cy="2869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EBF33E1-8596-4334-924E-4848AB9C24B6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ftr"/>
          </p:nvPr>
        </p:nvSpPr>
        <p:spPr>
          <a:xfrm>
            <a:off x="3132000" y="6570720"/>
            <a:ext cx="2895120" cy="2869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sldNum"/>
          </p:nvPr>
        </p:nvSpPr>
        <p:spPr>
          <a:xfrm>
            <a:off x="7010280" y="6597720"/>
            <a:ext cx="2133360" cy="2599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602833A-A287-49FC-B951-19676006B63C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en-AU" sz="4000" spc="-1" strike="noStrike" cap="all">
                <a:solidFill>
                  <a:srgbClr val="ffffff"/>
                </a:solidFill>
                <a:latin typeface="Arial"/>
                <a:ea typeface="ＭＳ Ｐゴシック"/>
              </a:rPr>
              <a:t>Click to edit Master title style</a:t>
            </a:r>
            <a:endParaRPr b="0" lang="en-A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marL="432000" indent="-324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77760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Click to edit Master title style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341360"/>
            <a:ext cx="8229240" cy="49669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Click to edit Master text styles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dt"/>
          </p:nvPr>
        </p:nvSpPr>
        <p:spPr>
          <a:xfrm>
            <a:off x="250920" y="6570720"/>
            <a:ext cx="2133360" cy="2869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1EC22E0-17F6-4F91-8009-3AAE3A61391D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ftr"/>
          </p:nvPr>
        </p:nvSpPr>
        <p:spPr>
          <a:xfrm>
            <a:off x="3132000" y="6570720"/>
            <a:ext cx="2895120" cy="2869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sldNum"/>
          </p:nvPr>
        </p:nvSpPr>
        <p:spPr>
          <a:xfrm>
            <a:off x="7010280" y="6597720"/>
            <a:ext cx="2133360" cy="2599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AC66658-6C1A-4C8F-B22C-6464CEABCB34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Relationship Id="rId3" Type="http://schemas.openxmlformats.org/officeDocument/2006/relationships/image" Target="../media/image27.wmf"/><Relationship Id="rId4" Type="http://schemas.openxmlformats.org/officeDocument/2006/relationships/image" Target="../media/image28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393000" y="2565000"/>
            <a:ext cx="5427000" cy="1367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r">
              <a:lnSpc>
                <a:spcPct val="100000"/>
              </a:lnSpc>
            </a:pPr>
            <a:r>
              <a:rPr b="0" lang="en-AU" sz="32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PhD  Committee Meeting</a:t>
            </a:r>
            <a:br/>
            <a:r>
              <a:rPr b="0" lang="en-AU" sz="32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December 2014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2123640" y="4005000"/>
            <a:ext cx="655236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7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Kenneth Doig</a:t>
            </a:r>
            <a:endParaRPr b="0" lang="en-AU" sz="2000" spc="-1" strike="noStrike">
              <a:latin typeface="Arial"/>
            </a:endParaRPr>
          </a:p>
          <a:p>
            <a:pPr algn="r">
              <a:lnSpc>
                <a:spcPct val="70000"/>
              </a:lnSpc>
            </a:pPr>
            <a:endParaRPr b="0" lang="en-AU" sz="2000" spc="-1" strike="noStrike">
              <a:latin typeface="Arial"/>
            </a:endParaRPr>
          </a:p>
          <a:p>
            <a:pPr algn="r">
              <a:lnSpc>
                <a:spcPct val="70000"/>
              </a:lnSpc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ken.doig@petermac.org</a:t>
            </a:r>
            <a:endParaRPr b="0" lang="en-AU" sz="2000" spc="-1" strike="noStrike">
              <a:latin typeface="Arial"/>
            </a:endParaRPr>
          </a:p>
          <a:p>
            <a:pPr algn="r">
              <a:lnSpc>
                <a:spcPct val="70000"/>
              </a:lnSpc>
            </a:pPr>
            <a:endParaRPr b="0" lang="en-AU" sz="2000" spc="-1" strike="noStrike">
              <a:latin typeface="Arial"/>
            </a:endParaRPr>
          </a:p>
        </p:txBody>
      </p:sp>
      <p:pic>
        <p:nvPicPr>
          <p:cNvPr id="166" name="Picture 3" descr=""/>
          <p:cNvPicPr/>
          <p:nvPr/>
        </p:nvPicPr>
        <p:blipFill>
          <a:blip r:embed="rId1"/>
          <a:stretch/>
        </p:blipFill>
        <p:spPr>
          <a:xfrm>
            <a:off x="520200" y="957960"/>
            <a:ext cx="2800800" cy="418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Objects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4B84325-E541-4F77-9302-04B804E4AED0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08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309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65EB384-A456-4639-BAC1-D9845BBC3BD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310" name="Picture 8" descr=""/>
          <p:cNvPicPr/>
          <p:nvPr/>
        </p:nvPicPr>
        <p:blipFill>
          <a:blip r:embed="rId1"/>
          <a:stretch/>
        </p:blipFill>
        <p:spPr>
          <a:xfrm rot="16200000">
            <a:off x="2035800" y="-1667160"/>
            <a:ext cx="11373120" cy="1609416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311" name="CustomShape 5"/>
          <p:cNvSpPr/>
          <p:nvPr/>
        </p:nvSpPr>
        <p:spPr>
          <a:xfrm>
            <a:off x="7786080" y="5148000"/>
            <a:ext cx="714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etc…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1" descr=""/>
          <p:cNvPicPr/>
          <p:nvPr/>
        </p:nvPicPr>
        <p:blipFill>
          <a:blip r:embed="rId1"/>
          <a:stretch/>
        </p:blipFill>
        <p:spPr>
          <a:xfrm>
            <a:off x="323640" y="908640"/>
            <a:ext cx="4643640" cy="5680080"/>
          </a:xfrm>
          <a:prstGeom prst="rect">
            <a:avLst/>
          </a:prstGeom>
          <a:ln>
            <a:noFill/>
          </a:ln>
        </p:spPr>
      </p:pic>
      <p:sp>
        <p:nvSpPr>
          <p:cNvPr id="313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Run QC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5292000" y="1953720"/>
            <a:ext cx="33944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run in the context of past runs of the same panel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5292000" y="3484440"/>
            <a:ext cx="3276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 sample read yield highlighting below average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5292000" y="5014800"/>
            <a:ext cx="3276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Amplicon performance read distribution</a:t>
            </a:r>
            <a:endParaRPr b="0" lang="en-AU" sz="2000" spc="-1" strike="noStrike">
              <a:latin typeface="Arial"/>
            </a:endParaRPr>
          </a:p>
        </p:txBody>
      </p:sp>
      <p:sp>
        <p:nvSpPr>
          <p:cNvPr id="317" name="TextShape 5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77B08B0-85BA-4FA9-A015-8C618C16F41A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18" name="TextShape 6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319" name="TextShape 7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61D2EB8-5364-4F83-B8D6-4590493D2465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4" descr=""/>
          <p:cNvPicPr/>
          <p:nvPr/>
        </p:nvPicPr>
        <p:blipFill>
          <a:blip r:embed="rId1"/>
          <a:stretch/>
        </p:blipFill>
        <p:spPr>
          <a:xfrm>
            <a:off x="3132000" y="0"/>
            <a:ext cx="5891400" cy="6381000"/>
          </a:xfrm>
          <a:prstGeom prst="rect">
            <a:avLst/>
          </a:prstGeom>
          <a:ln>
            <a:noFill/>
          </a:ln>
        </p:spPr>
      </p:pic>
      <p:sp>
        <p:nvSpPr>
          <p:cNvPr id="321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Classification</a:t>
            </a:r>
            <a:br/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Page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8033EBA-6FA0-465D-B8A0-79E0545462AB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324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179377D-C2BE-496C-80C4-3ABF964B95B2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419400" y="2565000"/>
            <a:ext cx="1632240" cy="633600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Automatically generated classification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395640" y="3429000"/>
            <a:ext cx="1632240" cy="633600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Justification</a:t>
            </a:r>
            <a:endParaRPr b="0" lang="en-A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free text field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327" name="CustomShape 7"/>
          <p:cNvSpPr/>
          <p:nvPr/>
        </p:nvSpPr>
        <p:spPr>
          <a:xfrm>
            <a:off x="395640" y="5099040"/>
            <a:ext cx="1632240" cy="633600"/>
          </a:xfrm>
          <a:prstGeom prst="borderCallout2">
            <a:avLst>
              <a:gd name="adj1" fmla="val 20837"/>
              <a:gd name="adj2" fmla="val 102970"/>
              <a:gd name="adj3" fmla="val 21342"/>
              <a:gd name="adj4" fmla="val 124348"/>
              <a:gd name="adj5" fmla="val -117410"/>
              <a:gd name="adj6" fmla="val 193420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Check boxes for variant evidence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 flipV="1">
            <a:off x="2411640" y="4939560"/>
            <a:ext cx="1151640" cy="28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>
            <a:off x="2384280" y="5229360"/>
            <a:ext cx="1179000" cy="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0" name="CustomShape 10"/>
          <p:cNvSpPr/>
          <p:nvPr/>
        </p:nvSpPr>
        <p:spPr>
          <a:xfrm>
            <a:off x="2411640" y="5229360"/>
            <a:ext cx="1124280" cy="43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1" name="CustomShape 11"/>
          <p:cNvSpPr/>
          <p:nvPr/>
        </p:nvSpPr>
        <p:spPr>
          <a:xfrm>
            <a:off x="6372360" y="2564640"/>
            <a:ext cx="1367640" cy="633600"/>
          </a:xfrm>
          <a:prstGeom prst="borderCallout2">
            <a:avLst>
              <a:gd name="adj1" fmla="val 31853"/>
              <a:gd name="adj2" fmla="val -1277"/>
              <a:gd name="adj3" fmla="val 32359"/>
              <a:gd name="adj4" fmla="val -21281"/>
              <a:gd name="adj5" fmla="val 145982"/>
              <a:gd name="adj6" fmla="val -20520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Evidence type tool tip</a:t>
            </a:r>
            <a:endParaRPr b="0" lang="en-A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7504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Classifying variants for the clinic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C572230-5064-4635-BE3B-5D8F7B0A6113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335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AB69E44-FCF9-4AAD-BEE6-A5AC59700FED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5447160" y="2835360"/>
            <a:ext cx="586080" cy="575640"/>
          </a:xfrm>
          <a:prstGeom prst="rect">
            <a:avLst/>
          </a:prstGeom>
          <a:solidFill>
            <a:srgbClr val="f03b20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>
            <a:off x="5447160" y="1948320"/>
            <a:ext cx="586080" cy="575640"/>
          </a:xfrm>
          <a:prstGeom prst="rect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"/>
          <p:cNvSpPr/>
          <p:nvPr/>
        </p:nvSpPr>
        <p:spPr>
          <a:xfrm>
            <a:off x="5447160" y="3722760"/>
            <a:ext cx="586080" cy="575640"/>
          </a:xfrm>
          <a:prstGeom prst="rect">
            <a:avLst/>
          </a:prstGeom>
          <a:solidFill>
            <a:srgbClr val="fd8d3c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8"/>
          <p:cNvSpPr/>
          <p:nvPr/>
        </p:nvSpPr>
        <p:spPr>
          <a:xfrm>
            <a:off x="5447160" y="4609800"/>
            <a:ext cx="586080" cy="575640"/>
          </a:xfrm>
          <a:prstGeom prst="rect">
            <a:avLst/>
          </a:prstGeom>
          <a:solidFill>
            <a:srgbClr val="fecc5c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9"/>
          <p:cNvSpPr/>
          <p:nvPr/>
        </p:nvSpPr>
        <p:spPr>
          <a:xfrm>
            <a:off x="5447160" y="5497200"/>
            <a:ext cx="586080" cy="575640"/>
          </a:xfrm>
          <a:prstGeom prst="rect">
            <a:avLst/>
          </a:prstGeom>
          <a:solidFill>
            <a:srgbClr val="ffffb2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"/>
          <p:cNvSpPr/>
          <p:nvPr/>
        </p:nvSpPr>
        <p:spPr>
          <a:xfrm>
            <a:off x="6170760" y="2040480"/>
            <a:ext cx="189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C5: Pathogenic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2" name="CustomShape 11"/>
          <p:cNvSpPr/>
          <p:nvPr/>
        </p:nvSpPr>
        <p:spPr>
          <a:xfrm>
            <a:off x="6134760" y="2927880"/>
            <a:ext cx="2643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C4: Likely pathogenic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3" name="CustomShape 12"/>
          <p:cNvSpPr/>
          <p:nvPr/>
        </p:nvSpPr>
        <p:spPr>
          <a:xfrm>
            <a:off x="6153120" y="3814920"/>
            <a:ext cx="2838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C3: Unknown pathogenicity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4" name="CustomShape 13"/>
          <p:cNvSpPr/>
          <p:nvPr/>
        </p:nvSpPr>
        <p:spPr>
          <a:xfrm>
            <a:off x="6126480" y="4702320"/>
            <a:ext cx="2892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C2: Unlikely pathogenic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5" name="CustomShape 14"/>
          <p:cNvSpPr/>
          <p:nvPr/>
        </p:nvSpPr>
        <p:spPr>
          <a:xfrm>
            <a:off x="6167880" y="5589360"/>
            <a:ext cx="238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C1: Not pathogenic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6" name="CustomShape 15"/>
          <p:cNvSpPr/>
          <p:nvPr/>
        </p:nvSpPr>
        <p:spPr>
          <a:xfrm>
            <a:off x="5222880" y="1033560"/>
            <a:ext cx="3392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5 Level Classification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47" name="CustomShape 16"/>
          <p:cNvSpPr/>
          <p:nvPr/>
        </p:nvSpPr>
        <p:spPr>
          <a:xfrm>
            <a:off x="966240" y="2061000"/>
            <a:ext cx="173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Stand alone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8" name="CustomShape 17"/>
          <p:cNvSpPr/>
          <p:nvPr/>
        </p:nvSpPr>
        <p:spPr>
          <a:xfrm>
            <a:off x="966240" y="2565000"/>
            <a:ext cx="166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Strong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49" name="CustomShape 18"/>
          <p:cNvSpPr/>
          <p:nvPr/>
        </p:nvSpPr>
        <p:spPr>
          <a:xfrm>
            <a:off x="945720" y="3059640"/>
            <a:ext cx="143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Supporting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50" name="CustomShape 19"/>
          <p:cNvSpPr/>
          <p:nvPr/>
        </p:nvSpPr>
        <p:spPr>
          <a:xfrm>
            <a:off x="501840" y="2061000"/>
            <a:ext cx="431640" cy="43164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0"/>
          <p:cNvSpPr/>
          <p:nvPr/>
        </p:nvSpPr>
        <p:spPr>
          <a:xfrm>
            <a:off x="557280" y="2637000"/>
            <a:ext cx="320400" cy="320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1"/>
          <p:cNvSpPr/>
          <p:nvPr/>
        </p:nvSpPr>
        <p:spPr>
          <a:xfrm>
            <a:off x="629280" y="316836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2"/>
          <p:cNvSpPr/>
          <p:nvPr/>
        </p:nvSpPr>
        <p:spPr>
          <a:xfrm>
            <a:off x="395640" y="4547160"/>
            <a:ext cx="398880" cy="39888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3"/>
          <p:cNvSpPr/>
          <p:nvPr/>
        </p:nvSpPr>
        <p:spPr>
          <a:xfrm>
            <a:off x="454680" y="5286960"/>
            <a:ext cx="281160" cy="28116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4"/>
          <p:cNvSpPr/>
          <p:nvPr/>
        </p:nvSpPr>
        <p:spPr>
          <a:xfrm>
            <a:off x="506880" y="590868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5"/>
          <p:cNvSpPr/>
          <p:nvPr/>
        </p:nvSpPr>
        <p:spPr>
          <a:xfrm>
            <a:off x="3179160" y="1033560"/>
            <a:ext cx="1307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Criteria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57" name="CustomShape 26"/>
          <p:cNvSpPr/>
          <p:nvPr/>
        </p:nvSpPr>
        <p:spPr>
          <a:xfrm>
            <a:off x="2915640" y="1977120"/>
            <a:ext cx="431640" cy="43164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7"/>
          <p:cNvSpPr/>
          <p:nvPr/>
        </p:nvSpPr>
        <p:spPr>
          <a:xfrm>
            <a:off x="3361680" y="215424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59" name="CustomShape 28"/>
          <p:cNvSpPr/>
          <p:nvPr/>
        </p:nvSpPr>
        <p:spPr>
          <a:xfrm>
            <a:off x="4137480" y="213300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60" name="CustomShape 29"/>
          <p:cNvSpPr/>
          <p:nvPr/>
        </p:nvSpPr>
        <p:spPr>
          <a:xfrm>
            <a:off x="3803400" y="1845000"/>
            <a:ext cx="320400" cy="320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30"/>
          <p:cNvSpPr/>
          <p:nvPr/>
        </p:nvSpPr>
        <p:spPr>
          <a:xfrm>
            <a:off x="3803400" y="2272680"/>
            <a:ext cx="320400" cy="320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31"/>
          <p:cNvSpPr/>
          <p:nvPr/>
        </p:nvSpPr>
        <p:spPr>
          <a:xfrm>
            <a:off x="4500000" y="2172240"/>
            <a:ext cx="320400" cy="320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32"/>
          <p:cNvSpPr/>
          <p:nvPr/>
        </p:nvSpPr>
        <p:spPr>
          <a:xfrm>
            <a:off x="4827240" y="213300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33"/>
          <p:cNvSpPr/>
          <p:nvPr/>
        </p:nvSpPr>
        <p:spPr>
          <a:xfrm>
            <a:off x="4827240" y="235872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4"/>
          <p:cNvSpPr/>
          <p:nvPr/>
        </p:nvSpPr>
        <p:spPr>
          <a:xfrm>
            <a:off x="216720" y="1037160"/>
            <a:ext cx="277092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Pathogenic evidence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66" name="CustomShape 35"/>
          <p:cNvSpPr/>
          <p:nvPr/>
        </p:nvSpPr>
        <p:spPr>
          <a:xfrm>
            <a:off x="827640" y="4509000"/>
            <a:ext cx="173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Stand alone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67" name="CustomShape 36"/>
          <p:cNvSpPr/>
          <p:nvPr/>
        </p:nvSpPr>
        <p:spPr>
          <a:xfrm>
            <a:off x="827640" y="5157360"/>
            <a:ext cx="1666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Strong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68" name="CustomShape 37"/>
          <p:cNvSpPr/>
          <p:nvPr/>
        </p:nvSpPr>
        <p:spPr>
          <a:xfrm>
            <a:off x="807120" y="5834160"/>
            <a:ext cx="143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Supporting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369" name="CustomShape 38"/>
          <p:cNvSpPr/>
          <p:nvPr/>
        </p:nvSpPr>
        <p:spPr>
          <a:xfrm>
            <a:off x="179640" y="3573000"/>
            <a:ext cx="2232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Benign </a:t>
            </a:r>
            <a:endParaRPr b="0" lang="en-A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evidence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70" name="CustomShape 39"/>
          <p:cNvSpPr/>
          <p:nvPr/>
        </p:nvSpPr>
        <p:spPr>
          <a:xfrm>
            <a:off x="5001840" y="2154240"/>
            <a:ext cx="350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=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71" name="CustomShape 40"/>
          <p:cNvSpPr/>
          <p:nvPr/>
        </p:nvSpPr>
        <p:spPr>
          <a:xfrm>
            <a:off x="4209840" y="304056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72" name="CustomShape 41"/>
          <p:cNvSpPr/>
          <p:nvPr/>
        </p:nvSpPr>
        <p:spPr>
          <a:xfrm>
            <a:off x="3819240" y="2853000"/>
            <a:ext cx="320400" cy="320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2"/>
          <p:cNvSpPr/>
          <p:nvPr/>
        </p:nvSpPr>
        <p:spPr>
          <a:xfrm>
            <a:off x="4572000" y="325224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3"/>
          <p:cNvSpPr/>
          <p:nvPr/>
        </p:nvSpPr>
        <p:spPr>
          <a:xfrm>
            <a:off x="4820760" y="325224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4"/>
          <p:cNvSpPr/>
          <p:nvPr/>
        </p:nvSpPr>
        <p:spPr>
          <a:xfrm>
            <a:off x="5005440" y="3069000"/>
            <a:ext cx="350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=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76" name="CustomShape 45"/>
          <p:cNvSpPr/>
          <p:nvPr/>
        </p:nvSpPr>
        <p:spPr>
          <a:xfrm>
            <a:off x="3780000" y="325224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6"/>
          <p:cNvSpPr/>
          <p:nvPr/>
        </p:nvSpPr>
        <p:spPr>
          <a:xfrm>
            <a:off x="4028760" y="325224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7"/>
          <p:cNvSpPr/>
          <p:nvPr/>
        </p:nvSpPr>
        <p:spPr>
          <a:xfrm>
            <a:off x="4572000" y="300348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48"/>
          <p:cNvSpPr/>
          <p:nvPr/>
        </p:nvSpPr>
        <p:spPr>
          <a:xfrm>
            <a:off x="4820760" y="300348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49"/>
          <p:cNvSpPr/>
          <p:nvPr/>
        </p:nvSpPr>
        <p:spPr>
          <a:xfrm>
            <a:off x="4908960" y="543816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0"/>
          <p:cNvSpPr/>
          <p:nvPr/>
        </p:nvSpPr>
        <p:spPr>
          <a:xfrm>
            <a:off x="4899240" y="566136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51"/>
          <p:cNvSpPr/>
          <p:nvPr/>
        </p:nvSpPr>
        <p:spPr>
          <a:xfrm>
            <a:off x="4899240" y="587736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52"/>
          <p:cNvSpPr/>
          <p:nvPr/>
        </p:nvSpPr>
        <p:spPr>
          <a:xfrm>
            <a:off x="4548240" y="5589360"/>
            <a:ext cx="281160" cy="28116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53"/>
          <p:cNvSpPr/>
          <p:nvPr/>
        </p:nvSpPr>
        <p:spPr>
          <a:xfrm>
            <a:off x="4153680" y="551736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85" name="CustomShape 54"/>
          <p:cNvSpPr/>
          <p:nvPr/>
        </p:nvSpPr>
        <p:spPr>
          <a:xfrm>
            <a:off x="5021640" y="5545440"/>
            <a:ext cx="350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=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86" name="CustomShape 55"/>
          <p:cNvSpPr/>
          <p:nvPr/>
        </p:nvSpPr>
        <p:spPr>
          <a:xfrm>
            <a:off x="3852000" y="5741640"/>
            <a:ext cx="281160" cy="28116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56"/>
          <p:cNvSpPr/>
          <p:nvPr/>
        </p:nvSpPr>
        <p:spPr>
          <a:xfrm>
            <a:off x="3852000" y="5379840"/>
            <a:ext cx="281160" cy="28116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57"/>
          <p:cNvSpPr/>
          <p:nvPr/>
        </p:nvSpPr>
        <p:spPr>
          <a:xfrm>
            <a:off x="3433680" y="551736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89" name="CustomShape 58"/>
          <p:cNvSpPr/>
          <p:nvPr/>
        </p:nvSpPr>
        <p:spPr>
          <a:xfrm>
            <a:off x="2988000" y="5477760"/>
            <a:ext cx="398880" cy="39888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59"/>
          <p:cNvSpPr/>
          <p:nvPr/>
        </p:nvSpPr>
        <p:spPr>
          <a:xfrm>
            <a:off x="4827240" y="49086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60"/>
          <p:cNvSpPr/>
          <p:nvPr/>
        </p:nvSpPr>
        <p:spPr>
          <a:xfrm>
            <a:off x="4572000" y="49086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61"/>
          <p:cNvSpPr/>
          <p:nvPr/>
        </p:nvSpPr>
        <p:spPr>
          <a:xfrm>
            <a:off x="4153680" y="4692600"/>
            <a:ext cx="3884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or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93" name="CustomShape 62"/>
          <p:cNvSpPr/>
          <p:nvPr/>
        </p:nvSpPr>
        <p:spPr>
          <a:xfrm>
            <a:off x="5021640" y="4720680"/>
            <a:ext cx="3502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=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394" name="CustomShape 63"/>
          <p:cNvSpPr/>
          <p:nvPr/>
        </p:nvSpPr>
        <p:spPr>
          <a:xfrm>
            <a:off x="3786480" y="4563720"/>
            <a:ext cx="281160" cy="28116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4"/>
          <p:cNvSpPr/>
          <p:nvPr/>
        </p:nvSpPr>
        <p:spPr>
          <a:xfrm>
            <a:off x="3704760" y="49014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65"/>
          <p:cNvSpPr/>
          <p:nvPr/>
        </p:nvSpPr>
        <p:spPr>
          <a:xfrm>
            <a:off x="3963240" y="49086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6"/>
          <p:cNvSpPr/>
          <p:nvPr/>
        </p:nvSpPr>
        <p:spPr>
          <a:xfrm>
            <a:off x="4827240" y="46206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67"/>
          <p:cNvSpPr/>
          <p:nvPr/>
        </p:nvSpPr>
        <p:spPr>
          <a:xfrm>
            <a:off x="4572000" y="4620600"/>
            <a:ext cx="176400" cy="176400"/>
          </a:xfrm>
          <a:prstGeom prst="ellipse">
            <a:avLst/>
          </a:prstGeom>
          <a:solidFill>
            <a:srgbClr val="ffffb2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68"/>
          <p:cNvSpPr/>
          <p:nvPr/>
        </p:nvSpPr>
        <p:spPr>
          <a:xfrm>
            <a:off x="2668320" y="3789000"/>
            <a:ext cx="2758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600" spc="-1" strike="noStrike">
                <a:solidFill>
                  <a:srgbClr val="000000"/>
                </a:solidFill>
                <a:latin typeface="Century Gothic"/>
                <a:ea typeface="ＭＳ Ｐゴシック"/>
              </a:rPr>
              <a:t>All other combinations = 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400" name="CustomShape 69"/>
          <p:cNvSpPr/>
          <p:nvPr/>
        </p:nvSpPr>
        <p:spPr>
          <a:xfrm>
            <a:off x="4827240" y="1884240"/>
            <a:ext cx="176400" cy="176400"/>
          </a:xfrm>
          <a:prstGeom prst="diamond">
            <a:avLst/>
          </a:prstGeom>
          <a:solidFill>
            <a:srgbClr val="bd002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70"/>
          <p:cNvSpPr/>
          <p:nvPr/>
        </p:nvSpPr>
        <p:spPr>
          <a:xfrm>
            <a:off x="2486520" y="1194840"/>
            <a:ext cx="426600" cy="22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71"/>
          <p:cNvSpPr/>
          <p:nvPr/>
        </p:nvSpPr>
        <p:spPr>
          <a:xfrm>
            <a:off x="4658760" y="1194840"/>
            <a:ext cx="426600" cy="2260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457200" y="27504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Software Components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04" name="Table 2"/>
          <p:cNvGraphicFramePr/>
          <p:nvPr/>
        </p:nvGraphicFramePr>
        <p:xfrm>
          <a:off x="479520" y="1032120"/>
          <a:ext cx="8228880" cy="5361840"/>
        </p:xfrm>
        <a:graphic>
          <a:graphicData uri="http://schemas.openxmlformats.org/drawingml/2006/table">
            <a:tbl>
              <a:tblPr/>
              <a:tblGrid>
                <a:gridCol w="1572120"/>
                <a:gridCol w="1678320"/>
                <a:gridCol w="4978800"/>
              </a:tblGrid>
              <a:tr h="2721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2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Role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2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Package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2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Overview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c0504d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Language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Groovy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Java on steroids, powerful JVM language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Web Framework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Grails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Rich Groovy based high productivity framework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Code repository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GitLab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Private GitHub instance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Database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MySQL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Widely adopted RDB, good performance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User interactivity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Javascript plugins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Leverage best available js e.g. Jquery, Google Charts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Object Persistence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Hibernate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Java standard for mapping POJOs to RDB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Searching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Lucene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Full-featured text search engine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IoC Layer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Spring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Java standard for inversion of control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IDE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IntelliJ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Comprehensive developers environment for Java etc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Build Management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Gradle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Groovy based DSL leverages Ant and CoC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DB Migration Mgmt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LiquiBase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DSL based data migration tool for schema versioning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Issue Management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Jira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Best of breed issue management tracker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LIMS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GenoLogics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User friendly LIMS for NGS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Aligner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Primal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Peter Mac in-house amplicon aligner, tuned for amplicons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17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Variant Caller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VarScan 2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Suitable for somatic and germline (for now)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214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Annotation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Ensembl, Annovar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AU" sz="12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Rich set of annotations for multiple transcripts</a:t>
                      </a:r>
                      <a:endParaRPr b="0" lang="en-AU" sz="1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c0504d"/>
                      </a:solidFill>
                    </a:lnL>
                    <a:lnR w="12240">
                      <a:solidFill>
                        <a:srgbClr val="c0504d"/>
                      </a:solidFill>
                    </a:lnR>
                    <a:lnT w="12240">
                      <a:solidFill>
                        <a:srgbClr val="c0504d"/>
                      </a:solidFill>
                    </a:lnT>
                    <a:lnB w="12240">
                      <a:solidFill>
                        <a:srgbClr val="c0504d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5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0AE066C-50EF-4F60-B838-38562B80A089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06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407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602C07-28AE-473E-8D5C-C0B46DD63B9C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5292000" y="2421000"/>
            <a:ext cx="2797560" cy="38160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235080" y="1009440"/>
            <a:ext cx="2896560" cy="350280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5302440" y="188640"/>
            <a:ext cx="2797560" cy="2121840"/>
          </a:xfrm>
          <a:prstGeom prst="rect">
            <a:avLst/>
          </a:prstGeom>
          <a:solidFill>
            <a:srgbClr val="dce6f2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1" name="CustomShape 4"/>
          <p:cNvSpPr/>
          <p:nvPr/>
        </p:nvSpPr>
        <p:spPr>
          <a:xfrm>
            <a:off x="6138360" y="4512240"/>
            <a:ext cx="1695600" cy="158040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2" name="CustomShape 5"/>
          <p:cNvSpPr/>
          <p:nvPr/>
        </p:nvSpPr>
        <p:spPr>
          <a:xfrm>
            <a:off x="1187640" y="3177000"/>
            <a:ext cx="1695600" cy="1079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3" name="CustomShape 6"/>
          <p:cNvSpPr/>
          <p:nvPr/>
        </p:nvSpPr>
        <p:spPr>
          <a:xfrm>
            <a:off x="6155640" y="2493000"/>
            <a:ext cx="1661040" cy="4057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4" name="CustomShape 7"/>
          <p:cNvSpPr/>
          <p:nvPr/>
        </p:nvSpPr>
        <p:spPr>
          <a:xfrm>
            <a:off x="1657440" y="3501000"/>
            <a:ext cx="686520" cy="647640"/>
          </a:xfrm>
          <a:prstGeom prst="flowChartMagneticDisk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5" name="CustomShape 8"/>
          <p:cNvSpPr/>
          <p:nvPr/>
        </p:nvSpPr>
        <p:spPr>
          <a:xfrm>
            <a:off x="6227640" y="479700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Annotation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416" name="CustomShape 9"/>
          <p:cNvSpPr/>
          <p:nvPr/>
        </p:nvSpPr>
        <p:spPr>
          <a:xfrm>
            <a:off x="1153080" y="1504440"/>
            <a:ext cx="1695600" cy="1079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7" name="CustomShape 10"/>
          <p:cNvSpPr/>
          <p:nvPr/>
        </p:nvSpPr>
        <p:spPr>
          <a:xfrm>
            <a:off x="1369440" y="194616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PathOS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418" name="CustomShape 11"/>
          <p:cNvSpPr/>
          <p:nvPr/>
        </p:nvSpPr>
        <p:spPr>
          <a:xfrm flipH="1">
            <a:off x="1190880" y="1556640"/>
            <a:ext cx="1434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05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Tomcat Web Server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19" name="CustomShape 12"/>
          <p:cNvSpPr/>
          <p:nvPr/>
        </p:nvSpPr>
        <p:spPr>
          <a:xfrm flipV="1" rot="10800000">
            <a:off x="6138360" y="3715560"/>
            <a:ext cx="144612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0" name="CustomShape 13"/>
          <p:cNvSpPr/>
          <p:nvPr/>
        </p:nvSpPr>
        <p:spPr>
          <a:xfrm flipV="1" rot="16200000">
            <a:off x="1518480" y="2728440"/>
            <a:ext cx="9651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headEnd len="med" type="triangle" w="med"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21" name="Picture 31815" descr=""/>
          <p:cNvPicPr/>
          <p:nvPr/>
        </p:nvPicPr>
        <p:blipFill>
          <a:blip r:embed="rId1"/>
          <a:stretch/>
        </p:blipFill>
        <p:spPr>
          <a:xfrm>
            <a:off x="6616800" y="1504440"/>
            <a:ext cx="738720" cy="69984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grpSp>
        <p:nvGrpSpPr>
          <p:cNvPr id="422" name="Group 14"/>
          <p:cNvGrpSpPr/>
          <p:nvPr/>
        </p:nvGrpSpPr>
        <p:grpSpPr>
          <a:xfrm>
            <a:off x="5403240" y="274680"/>
            <a:ext cx="910080" cy="734400"/>
            <a:chOff x="5403240" y="274680"/>
            <a:chExt cx="910080" cy="734400"/>
          </a:xfrm>
        </p:grpSpPr>
        <p:sp>
          <p:nvSpPr>
            <p:cNvPr id="423" name="CustomShape 15"/>
            <p:cNvSpPr/>
            <p:nvPr/>
          </p:nvSpPr>
          <p:spPr>
            <a:xfrm>
              <a:off x="5547600" y="274680"/>
              <a:ext cx="621360" cy="484920"/>
            </a:xfrm>
            <a:prstGeom prst="rect">
              <a:avLst/>
            </a:prstGeom>
            <a:gradFill rotWithShape="0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00"/>
            </a:gra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16"/>
            <p:cNvSpPr/>
            <p:nvPr/>
          </p:nvSpPr>
          <p:spPr>
            <a:xfrm>
              <a:off x="5403240" y="759960"/>
              <a:ext cx="910080" cy="249120"/>
            </a:xfrm>
            <a:prstGeom prst="trapezoid">
              <a:avLst>
                <a:gd name="adj" fmla="val 63477"/>
              </a:avLst>
            </a:prstGeom>
            <a:gradFill rotWithShape="0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00"/>
            </a:gra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5" name="TextShape 17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7780837-7395-4C6C-B04F-656F4988E796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26" name="TextShape 18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427" name="TextShape 19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B1DB5B-00F4-4741-A135-CA2A702C6B71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28" name="TextShape 20"/>
          <p:cNvSpPr txBox="1"/>
          <p:nvPr/>
        </p:nvSpPr>
        <p:spPr>
          <a:xfrm>
            <a:off x="323640" y="44640"/>
            <a:ext cx="807480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Server deployment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CustomShape 21"/>
          <p:cNvSpPr/>
          <p:nvPr/>
        </p:nvSpPr>
        <p:spPr>
          <a:xfrm>
            <a:off x="6156000" y="2565000"/>
            <a:ext cx="14695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05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Apache HTTP Sever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30" name="CustomShape 22"/>
          <p:cNvSpPr/>
          <p:nvPr/>
        </p:nvSpPr>
        <p:spPr>
          <a:xfrm flipH="1" rot="16200000">
            <a:off x="6841080" y="2348640"/>
            <a:ext cx="28764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1" name="CustomShape 23"/>
          <p:cNvSpPr/>
          <p:nvPr/>
        </p:nvSpPr>
        <p:spPr>
          <a:xfrm flipH="1">
            <a:off x="1191240" y="3213000"/>
            <a:ext cx="1434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05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MySQL DB Server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32" name="CustomShape 24"/>
          <p:cNvSpPr/>
          <p:nvPr/>
        </p:nvSpPr>
        <p:spPr>
          <a:xfrm flipH="1" rot="16200000">
            <a:off x="6175080" y="693000"/>
            <a:ext cx="495000" cy="1127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3" name="CustomShape 25"/>
          <p:cNvSpPr/>
          <p:nvPr/>
        </p:nvSpPr>
        <p:spPr>
          <a:xfrm>
            <a:off x="6138360" y="3177000"/>
            <a:ext cx="1695600" cy="1079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4" name="CustomShape 26"/>
          <p:cNvSpPr/>
          <p:nvPr/>
        </p:nvSpPr>
        <p:spPr>
          <a:xfrm flipH="1">
            <a:off x="6154200" y="3213000"/>
            <a:ext cx="1434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05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Data Repository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35" name="CustomShape 27"/>
          <p:cNvSpPr/>
          <p:nvPr/>
        </p:nvSpPr>
        <p:spPr>
          <a:xfrm>
            <a:off x="6310800" y="3573000"/>
            <a:ext cx="514080" cy="484920"/>
          </a:xfrm>
          <a:prstGeom prst="flowChartMulti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6" name="CustomShape 28"/>
          <p:cNvSpPr/>
          <p:nvPr/>
        </p:nvSpPr>
        <p:spPr>
          <a:xfrm flipH="1" flipV="1" rot="5400000">
            <a:off x="6847920" y="3036600"/>
            <a:ext cx="277560" cy="122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7" name="CustomShape 29"/>
          <p:cNvSpPr/>
          <p:nvPr/>
        </p:nvSpPr>
        <p:spPr>
          <a:xfrm>
            <a:off x="3429000" y="356652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Loader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438" name="CustomShape 30"/>
          <p:cNvSpPr/>
          <p:nvPr/>
        </p:nvSpPr>
        <p:spPr>
          <a:xfrm>
            <a:off x="6360480" y="522252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Call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439" name="CustomShape 31"/>
          <p:cNvSpPr/>
          <p:nvPr/>
        </p:nvSpPr>
        <p:spPr>
          <a:xfrm>
            <a:off x="6548760" y="564804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Alignment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440" name="CustomShape 32"/>
          <p:cNvSpPr/>
          <p:nvPr/>
        </p:nvSpPr>
        <p:spPr>
          <a:xfrm flipH="1">
            <a:off x="6154200" y="4546080"/>
            <a:ext cx="1434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05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Pipeline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41" name="CustomShape 33"/>
          <p:cNvSpPr/>
          <p:nvPr/>
        </p:nvSpPr>
        <p:spPr>
          <a:xfrm flipH="1" flipV="1" rot="5400000">
            <a:off x="6859440" y="4384800"/>
            <a:ext cx="254880" cy="122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2" name="CustomShape 34"/>
          <p:cNvSpPr/>
          <p:nvPr/>
        </p:nvSpPr>
        <p:spPr>
          <a:xfrm rot="5400000">
            <a:off x="3682440" y="-671400"/>
            <a:ext cx="495000" cy="38570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3" name="CustomShape 35"/>
          <p:cNvSpPr/>
          <p:nvPr/>
        </p:nvSpPr>
        <p:spPr>
          <a:xfrm>
            <a:off x="4405680" y="1783800"/>
            <a:ext cx="8514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Port:6000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44" name="CustomShape 36"/>
          <p:cNvSpPr/>
          <p:nvPr/>
        </p:nvSpPr>
        <p:spPr>
          <a:xfrm>
            <a:off x="2883600" y="3717000"/>
            <a:ext cx="54468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5" name="CustomShape 37"/>
          <p:cNvSpPr/>
          <p:nvPr/>
        </p:nvSpPr>
        <p:spPr>
          <a:xfrm flipH="1">
            <a:off x="6919920" y="3429000"/>
            <a:ext cx="89136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VCF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VEP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BAM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BED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FASTQC</a:t>
            </a:r>
            <a:endParaRPr b="0" lang="en-AU" sz="900" spc="-1" strike="noStrike">
              <a:latin typeface="Arial"/>
            </a:endParaRPr>
          </a:p>
        </p:txBody>
      </p:sp>
      <p:sp>
        <p:nvSpPr>
          <p:cNvPr id="446" name="CustomShape 38"/>
          <p:cNvSpPr/>
          <p:nvPr/>
        </p:nvSpPr>
        <p:spPr>
          <a:xfrm>
            <a:off x="3420000" y="4453920"/>
            <a:ext cx="514080" cy="484920"/>
          </a:xfrm>
          <a:prstGeom prst="flowChartMulti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47" name="CustomShape 39"/>
          <p:cNvSpPr/>
          <p:nvPr/>
        </p:nvSpPr>
        <p:spPr>
          <a:xfrm flipH="1">
            <a:off x="3963240" y="4221000"/>
            <a:ext cx="13374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Reference Data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Static Data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Data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Sample Data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LIMS Data</a:t>
            </a:r>
            <a:endParaRPr b="0" lang="en-AU" sz="9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9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Sequencing Data</a:t>
            </a:r>
            <a:endParaRPr b="0" lang="en-AU" sz="900" spc="-1" strike="noStrike">
              <a:latin typeface="Arial"/>
            </a:endParaRPr>
          </a:p>
        </p:txBody>
      </p:sp>
      <p:sp>
        <p:nvSpPr>
          <p:cNvPr id="448" name="CustomShape 40"/>
          <p:cNvSpPr/>
          <p:nvPr/>
        </p:nvSpPr>
        <p:spPr>
          <a:xfrm flipH="1" rot="16200000">
            <a:off x="3418560" y="4159800"/>
            <a:ext cx="586080" cy="14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49" name="Picture 80" descr=""/>
          <p:cNvPicPr/>
          <p:nvPr/>
        </p:nvPicPr>
        <p:blipFill>
          <a:blip r:embed="rId2"/>
          <a:stretch/>
        </p:blipFill>
        <p:spPr>
          <a:xfrm>
            <a:off x="2392560" y="5516280"/>
            <a:ext cx="546480" cy="546480"/>
          </a:xfrm>
          <a:prstGeom prst="rect">
            <a:avLst/>
          </a:prstGeom>
          <a:ln>
            <a:noFill/>
          </a:ln>
        </p:spPr>
      </p:pic>
      <p:sp>
        <p:nvSpPr>
          <p:cNvPr id="450" name="CustomShape 41"/>
          <p:cNvSpPr/>
          <p:nvPr/>
        </p:nvSpPr>
        <p:spPr>
          <a:xfrm>
            <a:off x="2272320" y="5085360"/>
            <a:ext cx="7869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Sample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51" name="CustomShape 42"/>
          <p:cNvSpPr/>
          <p:nvPr/>
        </p:nvSpPr>
        <p:spPr>
          <a:xfrm>
            <a:off x="539280" y="5516280"/>
            <a:ext cx="10796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Genologics wet lab LIMS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452" name="Picture 85" descr=""/>
          <p:cNvPicPr/>
          <p:nvPr/>
        </p:nvPicPr>
        <p:blipFill>
          <a:blip r:embed="rId3"/>
          <a:stretch/>
        </p:blipFill>
        <p:spPr>
          <a:xfrm>
            <a:off x="1619280" y="5372280"/>
            <a:ext cx="576000" cy="730440"/>
          </a:xfrm>
          <a:prstGeom prst="rect">
            <a:avLst/>
          </a:prstGeom>
          <a:ln w="88920">
            <a:noFill/>
          </a:ln>
          <a:effectLst>
            <a:outerShdw dist="18000" dir="5400000">
              <a:srgbClr val="000000">
                <a:alpha val="40000"/>
              </a:srgbClr>
            </a:outerShdw>
          </a:effectLst>
        </p:spPr>
      </p:pic>
      <p:pic>
        <p:nvPicPr>
          <p:cNvPr id="453" name="Picture 86" descr=""/>
          <p:cNvPicPr/>
          <p:nvPr/>
        </p:nvPicPr>
        <p:blipFill>
          <a:blip r:embed="rId4"/>
          <a:stretch/>
        </p:blipFill>
        <p:spPr>
          <a:xfrm>
            <a:off x="3735720" y="5201640"/>
            <a:ext cx="1452600" cy="968400"/>
          </a:xfrm>
          <a:prstGeom prst="rect">
            <a:avLst/>
          </a:prstGeom>
          <a:ln>
            <a:noFill/>
          </a:ln>
        </p:spPr>
      </p:pic>
      <p:sp>
        <p:nvSpPr>
          <p:cNvPr id="454" name="CustomShape 43"/>
          <p:cNvSpPr/>
          <p:nvPr/>
        </p:nvSpPr>
        <p:spPr>
          <a:xfrm flipH="1">
            <a:off x="2938320" y="5789880"/>
            <a:ext cx="98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556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44"/>
          <p:cNvSpPr/>
          <p:nvPr/>
        </p:nvSpPr>
        <p:spPr>
          <a:xfrm flipH="1" flipV="1">
            <a:off x="5003640" y="5772960"/>
            <a:ext cx="15451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556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45"/>
          <p:cNvSpPr/>
          <p:nvPr/>
        </p:nvSpPr>
        <p:spPr>
          <a:xfrm flipH="1">
            <a:off x="2842200" y="2061000"/>
            <a:ext cx="3767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556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6"/>
          <p:cNvSpPr/>
          <p:nvPr/>
        </p:nvSpPr>
        <p:spPr>
          <a:xfrm>
            <a:off x="467640" y="193356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8" name="CustomShape 47"/>
          <p:cNvSpPr/>
          <p:nvPr/>
        </p:nvSpPr>
        <p:spPr>
          <a:xfrm flipV="1">
            <a:off x="827640" y="2097000"/>
            <a:ext cx="541800" cy="792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59" name="CustomShape 48"/>
          <p:cNvSpPr/>
          <p:nvPr/>
        </p:nvSpPr>
        <p:spPr>
          <a:xfrm>
            <a:off x="35640" y="2310840"/>
            <a:ext cx="1079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105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PathOS.war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460" name="CustomShape 49"/>
          <p:cNvSpPr/>
          <p:nvPr/>
        </p:nvSpPr>
        <p:spPr>
          <a:xfrm flipH="1">
            <a:off x="250200" y="1052640"/>
            <a:ext cx="14346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20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Cloud Instance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61" name="CustomShape 50"/>
          <p:cNvSpPr/>
          <p:nvPr/>
        </p:nvSpPr>
        <p:spPr>
          <a:xfrm flipH="1">
            <a:off x="5441760" y="2584800"/>
            <a:ext cx="11732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20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Data </a:t>
            </a:r>
            <a:endParaRPr b="0" lang="en-AU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AU" sz="120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Assets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62" name="CustomShape 51"/>
          <p:cNvSpPr/>
          <p:nvPr/>
        </p:nvSpPr>
        <p:spPr>
          <a:xfrm flipH="1">
            <a:off x="6902280" y="274680"/>
            <a:ext cx="1173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AU" sz="1200" spc="-1" strike="noStrike">
                <a:solidFill>
                  <a:srgbClr val="17375e"/>
                </a:solidFill>
                <a:latin typeface="Arial"/>
                <a:ea typeface="ＭＳ Ｐゴシック"/>
              </a:rPr>
              <a:t>User Site</a:t>
            </a:r>
            <a:endParaRPr b="0" lang="en-AU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Panels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2" descr=""/>
          <p:cNvPicPr/>
          <p:nvPr/>
        </p:nvPicPr>
        <p:blipFill>
          <a:blip r:embed="rId1"/>
          <a:stretch/>
        </p:blipFill>
        <p:spPr>
          <a:xfrm>
            <a:off x="882360" y="507960"/>
            <a:ext cx="6425640" cy="6349680"/>
          </a:xfrm>
          <a:prstGeom prst="rect">
            <a:avLst/>
          </a:prstGeom>
          <a:ln>
            <a:noFill/>
          </a:ln>
        </p:spPr>
      </p:pic>
      <p:sp>
        <p:nvSpPr>
          <p:cNvPr id="465" name="TextShape 1"/>
          <p:cNvSpPr txBox="1"/>
          <p:nvPr/>
        </p:nvSpPr>
        <p:spPr>
          <a:xfrm>
            <a:off x="457200" y="4464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Somatic Panel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1A7FA56-8905-4F71-A94A-6A0E6A618FA3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67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468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5CD390-FEA4-4E04-B69B-D1BE8DAC175A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69" name="CustomShape 5"/>
          <p:cNvSpPr/>
          <p:nvPr/>
        </p:nvSpPr>
        <p:spPr>
          <a:xfrm>
            <a:off x="180720" y="1207800"/>
            <a:ext cx="225360" cy="225360"/>
          </a:xfrm>
          <a:prstGeom prst="rect">
            <a:avLst/>
          </a:prstGeom>
          <a:solidFill>
            <a:srgbClr val="f03b20"/>
          </a:solidFill>
          <a:ln>
            <a:solidFill>
              <a:srgbClr val="000000"/>
            </a:solidFill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0" name="CustomShape 6"/>
          <p:cNvSpPr/>
          <p:nvPr/>
        </p:nvSpPr>
        <p:spPr>
          <a:xfrm>
            <a:off x="180720" y="1586160"/>
            <a:ext cx="225360" cy="225360"/>
          </a:xfrm>
          <a:prstGeom prst="rect">
            <a:avLst/>
          </a:prstGeom>
          <a:solidFill>
            <a:srgbClr val="61c255"/>
          </a:solidFill>
          <a:ln>
            <a:solidFill>
              <a:srgbClr val="000000"/>
            </a:solidFill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1" name="CustomShape 7"/>
          <p:cNvSpPr/>
          <p:nvPr/>
        </p:nvSpPr>
        <p:spPr>
          <a:xfrm>
            <a:off x="468000" y="1155960"/>
            <a:ext cx="964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Oncogenes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72" name="CustomShape 8"/>
          <p:cNvSpPr/>
          <p:nvPr/>
        </p:nvSpPr>
        <p:spPr>
          <a:xfrm>
            <a:off x="477000" y="1578960"/>
            <a:ext cx="157572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Tumour suppressors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73" name="CustomShape 9"/>
          <p:cNvSpPr/>
          <p:nvPr/>
        </p:nvSpPr>
        <p:spPr>
          <a:xfrm>
            <a:off x="135000" y="1927800"/>
            <a:ext cx="1670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Consequence type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474" name="CustomShape 10"/>
          <p:cNvSpPr/>
          <p:nvPr/>
        </p:nvSpPr>
        <p:spPr>
          <a:xfrm>
            <a:off x="555120" y="3872160"/>
            <a:ext cx="5637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Other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75" name="CustomShape 11"/>
          <p:cNvSpPr/>
          <p:nvPr/>
        </p:nvSpPr>
        <p:spPr>
          <a:xfrm>
            <a:off x="228600" y="3944160"/>
            <a:ext cx="204480" cy="204480"/>
          </a:xfrm>
          <a:prstGeom prst="ellipse">
            <a:avLst/>
          </a:prstGeom>
          <a:solidFill>
            <a:srgbClr val="a6a6a6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2"/>
          <p:cNvSpPr/>
          <p:nvPr/>
        </p:nvSpPr>
        <p:spPr>
          <a:xfrm>
            <a:off x="228600" y="3548520"/>
            <a:ext cx="204480" cy="204480"/>
          </a:xfrm>
          <a:prstGeom prst="ellipse">
            <a:avLst/>
          </a:prstGeom>
          <a:solidFill>
            <a:srgbClr val="61c255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13"/>
          <p:cNvSpPr/>
          <p:nvPr/>
        </p:nvSpPr>
        <p:spPr>
          <a:xfrm>
            <a:off x="228600" y="2713680"/>
            <a:ext cx="204480" cy="204480"/>
          </a:xfrm>
          <a:prstGeom prst="ellipse">
            <a:avLst/>
          </a:prstGeom>
          <a:solidFill>
            <a:srgbClr val="f03b2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14"/>
          <p:cNvSpPr/>
          <p:nvPr/>
        </p:nvSpPr>
        <p:spPr>
          <a:xfrm>
            <a:off x="222840" y="3116520"/>
            <a:ext cx="215640" cy="215640"/>
          </a:xfrm>
          <a:prstGeom prst="rect">
            <a:avLst/>
          </a:prstGeom>
          <a:solidFill>
            <a:srgbClr val="f03b20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15"/>
          <p:cNvSpPr/>
          <p:nvPr/>
        </p:nvSpPr>
        <p:spPr>
          <a:xfrm>
            <a:off x="186840" y="2287800"/>
            <a:ext cx="287640" cy="287640"/>
          </a:xfrm>
          <a:prstGeom prst="diamond">
            <a:avLst/>
          </a:prstGeom>
          <a:solidFill>
            <a:srgbClr val="bd0026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16"/>
          <p:cNvSpPr/>
          <p:nvPr/>
        </p:nvSpPr>
        <p:spPr>
          <a:xfrm>
            <a:off x="556560" y="3512160"/>
            <a:ext cx="825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Missense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81" name="CustomShape 17"/>
          <p:cNvSpPr/>
          <p:nvPr/>
        </p:nvSpPr>
        <p:spPr>
          <a:xfrm>
            <a:off x="557280" y="2712600"/>
            <a:ext cx="9446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Frame shift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82" name="CustomShape 18"/>
          <p:cNvSpPr/>
          <p:nvPr/>
        </p:nvSpPr>
        <p:spPr>
          <a:xfrm>
            <a:off x="556560" y="3150720"/>
            <a:ext cx="877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Splice site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83" name="CustomShape 19"/>
          <p:cNvSpPr/>
          <p:nvPr/>
        </p:nvSpPr>
        <p:spPr>
          <a:xfrm>
            <a:off x="555840" y="2346480"/>
            <a:ext cx="99936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Stop gained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484" name="CustomShape 20"/>
          <p:cNvSpPr/>
          <p:nvPr/>
        </p:nvSpPr>
        <p:spPr>
          <a:xfrm>
            <a:off x="4572000" y="4941000"/>
            <a:ext cx="1007640" cy="1656000"/>
          </a:xfrm>
          <a:prstGeom prst="rect">
            <a:avLst/>
          </a:prstGeom>
          <a:noFill/>
          <a:ln>
            <a:solidFill>
              <a:srgbClr val="4f81bd"/>
            </a:solidFill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85" name="Line 21"/>
          <p:cNvSpPr/>
          <p:nvPr/>
        </p:nvSpPr>
        <p:spPr>
          <a:xfrm flipH="1">
            <a:off x="5580000" y="5219640"/>
            <a:ext cx="3421440" cy="1377720"/>
          </a:xfrm>
          <a:prstGeom prst="line">
            <a:avLst/>
          </a:prstGeom>
          <a:ln w="9360">
            <a:solidFill>
              <a:srgbClr val="4f81bd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Line 22"/>
          <p:cNvSpPr/>
          <p:nvPr/>
        </p:nvSpPr>
        <p:spPr>
          <a:xfrm flipH="1">
            <a:off x="5580000" y="1467360"/>
            <a:ext cx="3421440" cy="3473640"/>
          </a:xfrm>
          <a:prstGeom prst="line">
            <a:avLst/>
          </a:prstGeom>
          <a:ln w="9360">
            <a:solidFill>
              <a:srgbClr val="4f81bd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Line 23"/>
          <p:cNvSpPr/>
          <p:nvPr/>
        </p:nvSpPr>
        <p:spPr>
          <a:xfrm flipH="1">
            <a:off x="4572000" y="1467360"/>
            <a:ext cx="1800000" cy="3473640"/>
          </a:xfrm>
          <a:prstGeom prst="line">
            <a:avLst/>
          </a:prstGeom>
          <a:ln w="9360">
            <a:solidFill>
              <a:srgbClr val="4f81bd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8" name="Picture 6" descr=""/>
          <p:cNvPicPr/>
          <p:nvPr/>
        </p:nvPicPr>
        <p:blipFill>
          <a:blip r:embed="rId2"/>
          <a:stretch/>
        </p:blipFill>
        <p:spPr>
          <a:xfrm>
            <a:off x="6372360" y="1467360"/>
            <a:ext cx="2629080" cy="3752280"/>
          </a:xfrm>
          <a:prstGeom prst="rect">
            <a:avLst/>
          </a:prstGeom>
          <a:ln>
            <a:solidFill>
              <a:srgbClr val="4f81bd"/>
            </a:solidFill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489" name="CustomShape 24"/>
          <p:cNvSpPr/>
          <p:nvPr/>
        </p:nvSpPr>
        <p:spPr>
          <a:xfrm>
            <a:off x="132840" y="836640"/>
            <a:ext cx="100548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Gene type</a:t>
            </a:r>
            <a:endParaRPr b="0" lang="en-AU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Filtering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Filtering Variants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TextShape 2"/>
          <p:cNvSpPr txBox="1"/>
          <p:nvPr/>
        </p:nvSpPr>
        <p:spPr>
          <a:xfrm>
            <a:off x="1474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1EEA795-98F7-4963-B8CE-740297E5A957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493" name="TextShape 3"/>
          <p:cNvSpPr txBox="1"/>
          <p:nvPr/>
        </p:nvSpPr>
        <p:spPr>
          <a:xfrm>
            <a:off x="470088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494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8D4D24-15DC-4C69-8278-74BC6842833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495" name="Picture 6" descr=""/>
          <p:cNvPicPr/>
          <p:nvPr/>
        </p:nvPicPr>
        <p:blipFill>
          <a:blip r:embed="rId1"/>
          <a:stretch/>
        </p:blipFill>
        <p:spPr>
          <a:xfrm>
            <a:off x="683640" y="908640"/>
            <a:ext cx="2890440" cy="2890440"/>
          </a:xfrm>
          <a:prstGeom prst="rect">
            <a:avLst/>
          </a:prstGeom>
          <a:ln>
            <a:noFill/>
          </a:ln>
        </p:spPr>
      </p:pic>
      <p:pic>
        <p:nvPicPr>
          <p:cNvPr id="496" name="Picture 7" descr=""/>
          <p:cNvPicPr/>
          <p:nvPr/>
        </p:nvPicPr>
        <p:blipFill>
          <a:blip r:embed="rId2"/>
          <a:stretch/>
        </p:blipFill>
        <p:spPr>
          <a:xfrm>
            <a:off x="4700880" y="3645000"/>
            <a:ext cx="2895120" cy="2895120"/>
          </a:xfrm>
          <a:prstGeom prst="rect">
            <a:avLst/>
          </a:prstGeom>
          <a:ln>
            <a:noFill/>
          </a:ln>
        </p:spPr>
      </p:pic>
      <p:pic>
        <p:nvPicPr>
          <p:cNvPr id="497" name="Picture 2" descr=""/>
          <p:cNvPicPr/>
          <p:nvPr/>
        </p:nvPicPr>
        <p:blipFill>
          <a:blip r:embed="rId3"/>
          <a:stretch/>
        </p:blipFill>
        <p:spPr>
          <a:xfrm>
            <a:off x="4700520" y="908640"/>
            <a:ext cx="2890440" cy="2890440"/>
          </a:xfrm>
          <a:prstGeom prst="rect">
            <a:avLst/>
          </a:prstGeom>
          <a:ln>
            <a:noFill/>
          </a:ln>
        </p:spPr>
      </p:pic>
      <p:pic>
        <p:nvPicPr>
          <p:cNvPr id="498" name="Picture 8" descr=""/>
          <p:cNvPicPr/>
          <p:nvPr/>
        </p:nvPicPr>
        <p:blipFill>
          <a:blip r:embed="rId4"/>
          <a:stretch/>
        </p:blipFill>
        <p:spPr>
          <a:xfrm>
            <a:off x="683640" y="3645000"/>
            <a:ext cx="2880000" cy="2880000"/>
          </a:xfrm>
          <a:prstGeom prst="rect">
            <a:avLst/>
          </a:prstGeom>
          <a:ln>
            <a:noFill/>
          </a:ln>
        </p:spPr>
      </p:pic>
      <p:sp>
        <p:nvSpPr>
          <p:cNvPr id="499" name="CustomShape 5"/>
          <p:cNvSpPr/>
          <p:nvPr/>
        </p:nvSpPr>
        <p:spPr>
          <a:xfrm>
            <a:off x="1914480" y="1700640"/>
            <a:ext cx="789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Raw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5104080" y="1700640"/>
            <a:ext cx="2262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Polymorphisms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501" name="CustomShape 7"/>
          <p:cNvSpPr/>
          <p:nvPr/>
        </p:nvSpPr>
        <p:spPr>
          <a:xfrm>
            <a:off x="1626840" y="4293000"/>
            <a:ext cx="128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Somatic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502" name="CustomShape 8"/>
          <p:cNvSpPr/>
          <p:nvPr/>
        </p:nvSpPr>
        <p:spPr>
          <a:xfrm>
            <a:off x="5744520" y="4293000"/>
            <a:ext cx="11959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Passed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2051640" y="274680"/>
            <a:ext cx="663480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Agenda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2051640" y="1341360"/>
            <a:ext cx="663480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Context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 R&amp;D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PathOS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Viewer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Development Goals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05664AF-3A77-4A99-967E-0ABC08804600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170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171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319CFD-7006-48F3-81AE-045BA55B3F44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TextShape 1"/>
          <p:cNvSpPr txBox="1"/>
          <p:nvPr/>
        </p:nvSpPr>
        <p:spPr>
          <a:xfrm>
            <a:off x="457200" y="130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Sample Curation Page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750742-5A3D-4A17-BC0E-661AF98417AE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05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06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A5B7D2-86DA-4EA5-B72A-DE8C2410E25E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507" name="Picture 8" descr=""/>
          <p:cNvPicPr/>
          <p:nvPr/>
        </p:nvPicPr>
        <p:blipFill>
          <a:blip r:embed="rId1"/>
          <a:stretch/>
        </p:blipFill>
        <p:spPr>
          <a:xfrm>
            <a:off x="669960" y="908640"/>
            <a:ext cx="7574040" cy="5672520"/>
          </a:xfrm>
          <a:prstGeom prst="rect">
            <a:avLst/>
          </a:prstGeom>
          <a:ln>
            <a:noFill/>
          </a:ln>
        </p:spPr>
      </p:pic>
      <p:sp>
        <p:nvSpPr>
          <p:cNvPr id="508" name="CustomShape 5"/>
          <p:cNvSpPr/>
          <p:nvPr/>
        </p:nvSpPr>
        <p:spPr>
          <a:xfrm>
            <a:off x="5929920" y="2291040"/>
            <a:ext cx="1522080" cy="633600"/>
          </a:xfrm>
          <a:prstGeom prst="borderCallout2">
            <a:avLst>
              <a:gd name="adj1" fmla="val 107839"/>
              <a:gd name="adj2" fmla="val 48293"/>
              <a:gd name="adj3" fmla="val 155195"/>
              <a:gd name="adj4" fmla="val 48683"/>
              <a:gd name="adj5" fmla="val 163122"/>
              <a:gd name="adj6" fmla="val 48775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In-silico and DB classifiers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509" name="CustomShape 6"/>
          <p:cNvSpPr/>
          <p:nvPr/>
        </p:nvSpPr>
        <p:spPr>
          <a:xfrm>
            <a:off x="419400" y="2565000"/>
            <a:ext cx="1223640" cy="633600"/>
          </a:xfrm>
          <a:prstGeom prst="borderCallout2">
            <a:avLst>
              <a:gd name="adj1" fmla="val 20837"/>
              <a:gd name="adj2" fmla="val 102970"/>
              <a:gd name="adj3" fmla="val 77173"/>
              <a:gd name="adj4" fmla="val 132458"/>
              <a:gd name="adj5" fmla="val 225999"/>
              <a:gd name="adj6" fmla="val 87329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Filter Flags</a:t>
            </a:r>
            <a:endParaRPr b="0" lang="en-AU" sz="1600" spc="-1" strike="noStrike">
              <a:latin typeface="Arial"/>
            </a:endParaRPr>
          </a:p>
        </p:txBody>
      </p:sp>
      <p:pic>
        <p:nvPicPr>
          <p:cNvPr id="510" name="Picture 12" descr=""/>
          <p:cNvPicPr/>
          <p:nvPr/>
        </p:nvPicPr>
        <p:blipFill>
          <a:blip r:embed="rId2"/>
          <a:stretch/>
        </p:blipFill>
        <p:spPr>
          <a:xfrm>
            <a:off x="1643400" y="5229360"/>
            <a:ext cx="1413720" cy="353160"/>
          </a:xfrm>
          <a:prstGeom prst="rect">
            <a:avLst/>
          </a:prstGeom>
          <a:ln>
            <a:noFill/>
          </a:ln>
        </p:spPr>
      </p:pic>
      <p:sp>
        <p:nvSpPr>
          <p:cNvPr id="511" name="CustomShape 7"/>
          <p:cNvSpPr/>
          <p:nvPr/>
        </p:nvSpPr>
        <p:spPr>
          <a:xfrm rot="16200000">
            <a:off x="6559200" y="2306160"/>
            <a:ext cx="273600" cy="2376000"/>
          </a:xfrm>
          <a:prstGeom prst="rightBrace">
            <a:avLst>
              <a:gd name="adj1" fmla="val 34788"/>
              <a:gd name="adj2" fmla="val 49198"/>
            </a:avLst>
          </a:prstGeom>
          <a:noFill/>
          <a:ln w="19080">
            <a:solidFill>
              <a:srgbClr val="1f497d"/>
            </a:solidFill>
            <a:round/>
          </a:ln>
          <a:effectLst>
            <a:outerShdw dist="37674" dir="270000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Variant Searching and Filtering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6381DF3-C62A-4484-A042-9B5B5E1BE281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15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C019A86-91C4-4E78-84A5-EF37C0AEC25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516" name="Picture 7" descr=""/>
          <p:cNvPicPr/>
          <p:nvPr/>
        </p:nvPicPr>
        <p:blipFill>
          <a:blip r:embed="rId1"/>
          <a:stretch/>
        </p:blipFill>
        <p:spPr>
          <a:xfrm>
            <a:off x="250920" y="1163880"/>
            <a:ext cx="4987800" cy="507276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517" name="CustomShape 5"/>
          <p:cNvSpPr/>
          <p:nvPr/>
        </p:nvSpPr>
        <p:spPr>
          <a:xfrm>
            <a:off x="2952720" y="5937120"/>
            <a:ext cx="2285640" cy="299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8" name="CustomShape 6"/>
          <p:cNvSpPr/>
          <p:nvPr/>
        </p:nvSpPr>
        <p:spPr>
          <a:xfrm>
            <a:off x="251640" y="5940360"/>
            <a:ext cx="1462680" cy="2966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19" name="CustomShape 7"/>
          <p:cNvSpPr/>
          <p:nvPr/>
        </p:nvSpPr>
        <p:spPr>
          <a:xfrm>
            <a:off x="7092360" y="1858680"/>
            <a:ext cx="1522080" cy="63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92717"/>
              <a:gd name="adj6" fmla="val -93120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OR” clause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0" name="CustomShape 8"/>
          <p:cNvSpPr/>
          <p:nvPr/>
        </p:nvSpPr>
        <p:spPr>
          <a:xfrm>
            <a:off x="5436000" y="1858680"/>
            <a:ext cx="215640" cy="1137600"/>
          </a:xfrm>
          <a:prstGeom prst="rightBrace">
            <a:avLst>
              <a:gd name="adj1" fmla="val 20091"/>
              <a:gd name="adj2" fmla="val 50000"/>
            </a:avLst>
          </a:prstGeom>
          <a:solidFill>
            <a:srgbClr val="ffffff"/>
          </a:solidFill>
          <a:ln w="284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9"/>
          <p:cNvSpPr/>
          <p:nvPr/>
        </p:nvSpPr>
        <p:spPr>
          <a:xfrm>
            <a:off x="7092360" y="5315400"/>
            <a:ext cx="1522080" cy="63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60569"/>
              <a:gd name="adj6" fmla="val -271262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Template searches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2" name="CustomShape 10"/>
          <p:cNvSpPr/>
          <p:nvPr/>
        </p:nvSpPr>
        <p:spPr>
          <a:xfrm>
            <a:off x="7092360" y="2853000"/>
            <a:ext cx="1522080" cy="63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77437"/>
              <a:gd name="adj6" fmla="val -330949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attribute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3" name="CustomShape 11"/>
          <p:cNvSpPr/>
          <p:nvPr/>
        </p:nvSpPr>
        <p:spPr>
          <a:xfrm>
            <a:off x="7092360" y="3609000"/>
            <a:ext cx="1522080" cy="63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100136"/>
              <a:gd name="adj6" fmla="val -230073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Predicate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24" name="CustomShape 12"/>
          <p:cNvSpPr/>
          <p:nvPr/>
        </p:nvSpPr>
        <p:spPr>
          <a:xfrm>
            <a:off x="7092360" y="4379040"/>
            <a:ext cx="1522080" cy="6336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43998"/>
              <a:gd name="adj5" fmla="val 88214"/>
              <a:gd name="adj6" fmla="val -210178"/>
            </a:avLst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 w="19080">
            <a:solidFill>
              <a:srgbClr val="000000"/>
            </a:solidFill>
            <a:round/>
            <a:tailEnd len="med" type="triangle" w="med"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Value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Variant Filter Attributes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526" name="Table 2"/>
          <p:cNvGraphicFramePr/>
          <p:nvPr/>
        </p:nvGraphicFramePr>
        <p:xfrm>
          <a:off x="443880" y="1340640"/>
          <a:ext cx="8228880" cy="4125600"/>
        </p:xfrm>
        <a:graphic>
          <a:graphicData uri="http://schemas.openxmlformats.org/drawingml/2006/table">
            <a:tbl>
              <a:tblPr/>
              <a:tblGrid>
                <a:gridCol w="1306440"/>
                <a:gridCol w="4765680"/>
                <a:gridCol w="2157120"/>
              </a:tblGrid>
              <a:tr h="3596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Filter Flag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Description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AU" sz="1800" spc="-1" strike="noStrike">
                          <a:solidFill>
                            <a:srgbClr val="ffffff"/>
                          </a:solidFill>
                          <a:latin typeface="Arial"/>
                          <a:ea typeface="ＭＳ Ｐゴシック"/>
                        </a:rPr>
                        <a:t>Filter Criteria 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c0504d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pass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Passed all filters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no filters match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</a:tr>
              <a:tr h="530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vaf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Low Variant Allele Frequency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&lt; 8%  Somatic</a:t>
                      </a:r>
                      <a:endParaRPr b="0" lang="en-AU" sz="1800" spc="-1" strike="noStrike">
                        <a:latin typeface="Arial"/>
                      </a:endParaRPr>
                    </a:p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&lt;15% Germline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vrd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Low Total Read Depth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&lt; 100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vad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Low Variant Read Depth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&lt; 50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blk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Assay panel specific black list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user defined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con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Inferred Benign Consequences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system defined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gmaf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High Global Minor Allele Frequency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&gt; 1%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pnl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High Variant Frequency in Panel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&gt; 50%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</a:tr>
              <a:tr h="35964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sin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Singleton variant in duplicate sample for run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Not in both samples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d0cf"/>
                    </a:solidFill>
                  </a:tcPr>
                </a:tc>
              </a:tr>
              <a:tr h="358200"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amp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Uneven read distribution across amplicons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 lIns="12600" rIns="12600" tIns="12600" bIns="0" anchor="ctr">
                      <a:noAutofit/>
                    </a:bodyPr>
                    <a:p>
                      <a:pPr marL="72000">
                        <a:lnSpc>
                          <a:spcPct val="100000"/>
                        </a:lnSpc>
                      </a:pPr>
                      <a:r>
                        <a:rPr b="0" lang="en-AU" sz="1800" spc="-1" strike="noStrike">
                          <a:solidFill>
                            <a:srgbClr val="000000"/>
                          </a:solidFill>
                          <a:latin typeface="Arial"/>
                          <a:ea typeface="ＭＳ Ｐゴシック"/>
                        </a:rPr>
                        <a:t>Single amp. bias</a:t>
                      </a:r>
                      <a:endParaRPr b="0" lang="en-AU" sz="1800" spc="-1" strike="noStrike">
                        <a:latin typeface="Arial"/>
                      </a:endParaRPr>
                    </a:p>
                  </a:txBody>
                  <a:tcPr marL="12600" marR="12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sp>
        <p:nvSpPr>
          <p:cNvPr id="527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B30C505-D740-4F19-9EED-80FA005FE0E2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28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29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A59A160-F5EB-46A6-BB80-98757102F4D8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30" name="CustomShape 6"/>
          <p:cNvSpPr/>
          <p:nvPr/>
        </p:nvSpPr>
        <p:spPr>
          <a:xfrm>
            <a:off x="466560" y="5836680"/>
            <a:ext cx="6533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filter flags may be assigned per variant</a:t>
            </a:r>
            <a:endParaRPr b="0" lang="en-AU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Filter effects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1F3F668-76D3-45D9-ADF9-BCA66C71CB68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33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34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88FAAD5-8945-4880-8943-2942767AAA57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535" name="Picture 6" descr=""/>
          <p:cNvPicPr/>
          <p:nvPr/>
        </p:nvPicPr>
        <p:blipFill>
          <a:blip r:embed="rId1"/>
          <a:stretch/>
        </p:blipFill>
        <p:spPr>
          <a:xfrm>
            <a:off x="586800" y="1064160"/>
            <a:ext cx="8017200" cy="489636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Problem Statement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57200" y="1125360"/>
            <a:ext cx="8435520" cy="5111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a need to benchmark NGS pipelines against known input data to ensure the pipeline meets expectations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Simulate sample heterogenity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Tumour/Normal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Tumour heterogenity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Simulate sample quality eg FFPE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Simulate sequencer characteristics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Paired / single, read length, quality across read etc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Goals: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generate synthetic reads that match the expected output from a sample and sequencer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run the reads through a pipeline being tested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compare the synthetic input reads with the pipeline variant calls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generate false positive lists, false negative lists and understand pipeline sensitivity 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31A628D-C481-4442-87EB-20649E91418B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40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41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A1E9696-9B2F-4585-8268-6C114DA21408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457200" y="274680"/>
            <a:ext cx="8229240" cy="828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0000"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The problem with NGS tools</a:t>
            </a:r>
            <a:br/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457200" y="1082880"/>
            <a:ext cx="8229240" cy="50904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4000"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Tools built by researchers not sw developers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Lab centric not organisation centric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Built to achieve a near term task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designed as an end in itself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Scripting in pref. to HLL – speed of reaching goal not longevity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rarely type safe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poor behaviour under novel conditions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Poor documentation – incode and external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Usually unmaintainable – except for original development group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efforts support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Often not optimised for speed, memory or disk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Task specific – limited abstraction for larger goals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Poorly designed configuration parameters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poor defaults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bazillion options (often the legacy of original testing)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3BA8F65-2B23-4B6D-A350-CAAC888CD3AC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45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46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B0BA7A9-DDC9-4744-9B0C-AC02A19432F4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279720" y="11664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PipeCleaner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2A9716D-1543-45D0-ADDA-A5ABF63CC3DE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49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50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C54B0B6-10E9-422E-B36C-A3673A7F6706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51" name="CustomShape 5"/>
          <p:cNvSpPr/>
          <p:nvPr/>
        </p:nvSpPr>
        <p:spPr>
          <a:xfrm>
            <a:off x="421920" y="4458960"/>
            <a:ext cx="12279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simulated read data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1683720" y="446940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3" name="CustomShape 7"/>
          <p:cNvSpPr/>
          <p:nvPr/>
        </p:nvSpPr>
        <p:spPr>
          <a:xfrm>
            <a:off x="3260160" y="4333320"/>
            <a:ext cx="2567880" cy="968760"/>
          </a:xfrm>
          <a:prstGeom prst="rect">
            <a:avLst/>
          </a:prstGeom>
          <a:gradFill rotWithShape="0">
            <a:gsLst>
              <a:gs pos="0">
                <a:srgbClr val="d03f3b"/>
              </a:gs>
              <a:gs pos="100000">
                <a:srgbClr val="ffa7a4"/>
              </a:gs>
            </a:gsLst>
            <a:lin ang="16200000"/>
          </a:gradFill>
          <a:ln w="9360">
            <a:solidFill>
              <a:srgbClr val="be4b48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Pipeline Under Test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54" name="CustomShape 8"/>
          <p:cNvSpPr/>
          <p:nvPr/>
        </p:nvSpPr>
        <p:spPr>
          <a:xfrm>
            <a:off x="2183400" y="4713840"/>
            <a:ext cx="10767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5" name="CustomShape 9"/>
          <p:cNvSpPr/>
          <p:nvPr/>
        </p:nvSpPr>
        <p:spPr>
          <a:xfrm>
            <a:off x="1050480" y="2149200"/>
            <a:ext cx="6568560" cy="14972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6" name="CustomShape 10"/>
          <p:cNvSpPr/>
          <p:nvPr/>
        </p:nvSpPr>
        <p:spPr>
          <a:xfrm>
            <a:off x="1350360" y="2741040"/>
            <a:ext cx="1227960" cy="650880"/>
          </a:xfrm>
          <a:prstGeom prst="rec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Generator (</a:t>
            </a:r>
            <a:r>
              <a:rPr b="0" lang="en-AU" sz="1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pc-vcfgen</a:t>
            </a: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)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557" name="CustomShape 11"/>
          <p:cNvSpPr/>
          <p:nvPr/>
        </p:nvSpPr>
        <p:spPr>
          <a:xfrm rot="5400000">
            <a:off x="2619000" y="2741040"/>
            <a:ext cx="1076760" cy="23785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8" name="CustomShape 12"/>
          <p:cNvSpPr/>
          <p:nvPr/>
        </p:nvSpPr>
        <p:spPr>
          <a:xfrm>
            <a:off x="421920" y="282600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9" name="CustomShape 13"/>
          <p:cNvSpPr/>
          <p:nvPr/>
        </p:nvSpPr>
        <p:spPr>
          <a:xfrm flipV="1">
            <a:off x="921600" y="3065400"/>
            <a:ext cx="428400" cy="32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0" name="CustomShape 14"/>
          <p:cNvSpPr/>
          <p:nvPr/>
        </p:nvSpPr>
        <p:spPr>
          <a:xfrm>
            <a:off x="152280" y="2319840"/>
            <a:ext cx="98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 genomes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61" name="CustomShape 15"/>
          <p:cNvSpPr/>
          <p:nvPr/>
        </p:nvSpPr>
        <p:spPr>
          <a:xfrm>
            <a:off x="6470640" y="457488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2" name="CustomShape 16"/>
          <p:cNvSpPr/>
          <p:nvPr/>
        </p:nvSpPr>
        <p:spPr>
          <a:xfrm>
            <a:off x="5828760" y="4818240"/>
            <a:ext cx="6415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3" name="CustomShape 17"/>
          <p:cNvSpPr/>
          <p:nvPr/>
        </p:nvSpPr>
        <p:spPr>
          <a:xfrm>
            <a:off x="7165800" y="4339440"/>
            <a:ext cx="1575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 results: 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calls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assemblies</a:t>
            </a:r>
            <a:endParaRPr b="0" lang="en-A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alignments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64" name="CustomShape 18"/>
          <p:cNvSpPr/>
          <p:nvPr/>
        </p:nvSpPr>
        <p:spPr>
          <a:xfrm>
            <a:off x="5994000" y="2741040"/>
            <a:ext cx="1518840" cy="650880"/>
          </a:xfrm>
          <a:prstGeom prst="rec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Result Comparator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65" name="CustomShape 19"/>
          <p:cNvSpPr/>
          <p:nvPr/>
        </p:nvSpPr>
        <p:spPr>
          <a:xfrm flipH="1" rot="16200000">
            <a:off x="6163200" y="3983040"/>
            <a:ext cx="1182240" cy="7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head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6" name="CustomShape 20"/>
          <p:cNvSpPr/>
          <p:nvPr/>
        </p:nvSpPr>
        <p:spPr>
          <a:xfrm>
            <a:off x="8133120" y="3193200"/>
            <a:ext cx="811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test log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67" name="CustomShape 21"/>
          <p:cNvSpPr/>
          <p:nvPr/>
        </p:nvSpPr>
        <p:spPr>
          <a:xfrm>
            <a:off x="7619400" y="2898000"/>
            <a:ext cx="49752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8" name="CustomShape 22"/>
          <p:cNvSpPr/>
          <p:nvPr/>
        </p:nvSpPr>
        <p:spPr>
          <a:xfrm rot="5400000">
            <a:off x="4201200" y="3989520"/>
            <a:ext cx="68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c0504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9" name="CustomShape 23"/>
          <p:cNvSpPr/>
          <p:nvPr/>
        </p:nvSpPr>
        <p:spPr>
          <a:xfrm>
            <a:off x="3732480" y="2741040"/>
            <a:ext cx="1227960" cy="650880"/>
          </a:xfrm>
          <a:prstGeom prst="rec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 Generator</a:t>
            </a:r>
            <a:endParaRPr b="0" lang="en-AU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(pc-readsim)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570" name="CustomShape 24"/>
          <p:cNvSpPr/>
          <p:nvPr/>
        </p:nvSpPr>
        <p:spPr>
          <a:xfrm>
            <a:off x="1749240" y="150120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1" name="CustomShape 25"/>
          <p:cNvSpPr/>
          <p:nvPr/>
        </p:nvSpPr>
        <p:spPr>
          <a:xfrm>
            <a:off x="1709280" y="977400"/>
            <a:ext cx="2107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SNPs, indels (VCF file) and polymorphisms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72" name="CustomShape 26"/>
          <p:cNvSpPr/>
          <p:nvPr/>
        </p:nvSpPr>
        <p:spPr>
          <a:xfrm flipH="1" rot="16200000">
            <a:off x="1578240" y="2355840"/>
            <a:ext cx="7689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3" name="CustomShape 27"/>
          <p:cNvSpPr/>
          <p:nvPr/>
        </p:nvSpPr>
        <p:spPr>
          <a:xfrm>
            <a:off x="2723760" y="2290680"/>
            <a:ext cx="9846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“</a:t>
            </a: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mutated” genomes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74" name="CustomShape 28"/>
          <p:cNvSpPr/>
          <p:nvPr/>
        </p:nvSpPr>
        <p:spPr>
          <a:xfrm>
            <a:off x="2248920" y="1745640"/>
            <a:ext cx="4504320" cy="995040"/>
          </a:xfrm>
          <a:prstGeom prst="bentConnector2">
            <a:avLst/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5" name="CustomShape 29"/>
          <p:cNvSpPr/>
          <p:nvPr/>
        </p:nvSpPr>
        <p:spPr>
          <a:xfrm>
            <a:off x="1673280" y="518832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6" name="CustomShape 30"/>
          <p:cNvSpPr/>
          <p:nvPr/>
        </p:nvSpPr>
        <p:spPr>
          <a:xfrm>
            <a:off x="543600" y="5707080"/>
            <a:ext cx="2167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reference genomes</a:t>
            </a:r>
            <a:endParaRPr b="0" lang="en-AU" sz="1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(if mapping to reference)</a:t>
            </a:r>
            <a:endParaRPr b="0" lang="en-AU" sz="1400" spc="-1" strike="noStrike">
              <a:latin typeface="Arial"/>
            </a:endParaRPr>
          </a:p>
        </p:txBody>
      </p:sp>
      <p:sp>
        <p:nvSpPr>
          <p:cNvPr id="577" name="CustomShape 31"/>
          <p:cNvSpPr/>
          <p:nvPr/>
        </p:nvSpPr>
        <p:spPr>
          <a:xfrm flipH="1" rot="16200000">
            <a:off x="87120" y="3846240"/>
            <a:ext cx="2135880" cy="1036080"/>
          </a:xfrm>
          <a:prstGeom prst="bentConnector2">
            <a:avLst/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8" name="CustomShape 32"/>
          <p:cNvSpPr/>
          <p:nvPr/>
        </p:nvSpPr>
        <p:spPr>
          <a:xfrm flipV="1">
            <a:off x="2172960" y="4960080"/>
            <a:ext cx="1086840" cy="4723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79" name="CustomShape 33"/>
          <p:cNvSpPr/>
          <p:nvPr/>
        </p:nvSpPr>
        <p:spPr>
          <a:xfrm>
            <a:off x="3856320" y="2145600"/>
            <a:ext cx="2144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24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Test Controller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580" name="CustomShape 34"/>
          <p:cNvSpPr/>
          <p:nvPr/>
        </p:nvSpPr>
        <p:spPr>
          <a:xfrm>
            <a:off x="2578680" y="3066840"/>
            <a:ext cx="1153440" cy="108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9bbb59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81" name="CustomShape 35"/>
          <p:cNvSpPr/>
          <p:nvPr/>
        </p:nvSpPr>
        <p:spPr>
          <a:xfrm>
            <a:off x="2937600" y="2822040"/>
            <a:ext cx="499320" cy="488880"/>
          </a:xfrm>
          <a:prstGeom prst="flowChartMulti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582" name="Picture 38" descr=""/>
          <p:cNvPicPr/>
          <p:nvPr/>
        </p:nvPicPr>
        <p:blipFill>
          <a:blip r:embed="rId1"/>
          <a:stretch/>
        </p:blipFill>
        <p:spPr>
          <a:xfrm>
            <a:off x="8117280" y="2635200"/>
            <a:ext cx="719640" cy="52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457200" y="274680"/>
            <a:ext cx="8229240" cy="797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Types of Testing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457200" y="1228320"/>
            <a:ext cx="8229240" cy="48974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1000"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Unit testing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built-in to IDE eg IDEA/J Builder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Integration testing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integrate early and integrate often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Regression testing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any system/data/ change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rebuild (make, ant) each night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regression test each night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Functional testing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define all characteristics of pipeline / curation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Load/Performance testing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scalability of system for data vaolumes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scalability for user base growth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Catch-22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You only test for things that should work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E003F75-CF9A-4B1B-AA3E-0C6A799ED951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86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87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6B8535C-48B9-4606-BB35-C14B0D63E4F6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PipeCleaner Components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953E81F-A26C-4131-BAB4-53DD4B5B35E8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591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A3CA825-3D72-4A5B-97B8-5461184C35BF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592" name="Picture 6" descr=""/>
          <p:cNvPicPr/>
          <p:nvPr/>
        </p:nvPicPr>
        <p:blipFill>
          <a:blip r:embed="rId1"/>
          <a:stretch/>
        </p:blipFill>
        <p:spPr>
          <a:xfrm>
            <a:off x="2354040" y="1077480"/>
            <a:ext cx="4557240" cy="1439640"/>
          </a:xfrm>
          <a:prstGeom prst="rect">
            <a:avLst/>
          </a:prstGeom>
          <a:ln>
            <a:noFill/>
          </a:ln>
        </p:spPr>
      </p:pic>
      <p:sp>
        <p:nvSpPr>
          <p:cNvPr id="593" name="CustomShape 5"/>
          <p:cNvSpPr/>
          <p:nvPr/>
        </p:nvSpPr>
        <p:spPr>
          <a:xfrm>
            <a:off x="408600" y="1114200"/>
            <a:ext cx="1209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Generate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expect.vcf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594" name="CustomShape 6"/>
          <p:cNvSpPr/>
          <p:nvPr/>
        </p:nvSpPr>
        <p:spPr>
          <a:xfrm>
            <a:off x="371880" y="2781000"/>
            <a:ext cx="1194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Generate 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synthetic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reads</a:t>
            </a:r>
            <a:endParaRPr b="0" lang="en-AU" sz="1800" spc="-1" strike="noStrike">
              <a:latin typeface="Arial"/>
            </a:endParaRPr>
          </a:p>
        </p:txBody>
      </p:sp>
      <p:pic>
        <p:nvPicPr>
          <p:cNvPr id="595" name="Picture 9" descr=""/>
          <p:cNvPicPr/>
          <p:nvPr/>
        </p:nvPicPr>
        <p:blipFill>
          <a:blip r:embed="rId2"/>
          <a:stretch/>
        </p:blipFill>
        <p:spPr>
          <a:xfrm>
            <a:off x="2356560" y="2781000"/>
            <a:ext cx="5723640" cy="1037520"/>
          </a:xfrm>
          <a:prstGeom prst="rect">
            <a:avLst/>
          </a:prstGeom>
          <a:ln>
            <a:noFill/>
          </a:ln>
        </p:spPr>
      </p:pic>
      <p:pic>
        <p:nvPicPr>
          <p:cNvPr id="596" name="Picture 10" descr=""/>
          <p:cNvPicPr/>
          <p:nvPr/>
        </p:nvPicPr>
        <p:blipFill>
          <a:blip r:embed="rId3"/>
          <a:stretch/>
        </p:blipFill>
        <p:spPr>
          <a:xfrm>
            <a:off x="2354040" y="4077000"/>
            <a:ext cx="6011640" cy="2061720"/>
          </a:xfrm>
          <a:prstGeom prst="rect">
            <a:avLst/>
          </a:prstGeom>
          <a:ln>
            <a:noFill/>
          </a:ln>
        </p:spPr>
      </p:pic>
      <p:sp>
        <p:nvSpPr>
          <p:cNvPr id="597" name="CustomShape 7"/>
          <p:cNvSpPr/>
          <p:nvPr/>
        </p:nvSpPr>
        <p:spPr>
          <a:xfrm>
            <a:off x="407880" y="4084200"/>
            <a:ext cx="1750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Run the test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 PipeCleaner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Context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PipeCleaner Results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F02D407-D74C-4906-84A3-8A3AD5E06DA5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00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01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E11550E-4856-4FD0-80A1-479B05D83636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602" name="Picture 6" descr=""/>
          <p:cNvPicPr/>
          <p:nvPr/>
        </p:nvPicPr>
        <p:blipFill>
          <a:blip r:embed="rId1"/>
          <a:stretch/>
        </p:blipFill>
        <p:spPr>
          <a:xfrm>
            <a:off x="971640" y="1268640"/>
            <a:ext cx="7187760" cy="393480"/>
          </a:xfrm>
          <a:prstGeom prst="rect">
            <a:avLst/>
          </a:prstGeom>
          <a:ln>
            <a:noFill/>
          </a:ln>
        </p:spPr>
      </p:pic>
      <p:pic>
        <p:nvPicPr>
          <p:cNvPr id="603" name="Picture 8" descr=""/>
          <p:cNvPicPr/>
          <p:nvPr/>
        </p:nvPicPr>
        <p:blipFill>
          <a:blip r:embed="rId2"/>
          <a:stretch/>
        </p:blipFill>
        <p:spPr>
          <a:xfrm>
            <a:off x="1403640" y="1989000"/>
            <a:ext cx="5939640" cy="4242600"/>
          </a:xfrm>
          <a:prstGeom prst="rect">
            <a:avLst/>
          </a:prstGeom>
          <a:ln>
            <a:noFill/>
          </a:ln>
        </p:spPr>
      </p:pic>
      <p:sp>
        <p:nvSpPr>
          <p:cNvPr id="604" name="CustomShape 5"/>
          <p:cNvSpPr/>
          <p:nvPr/>
        </p:nvSpPr>
        <p:spPr>
          <a:xfrm>
            <a:off x="2065320" y="3573000"/>
            <a:ext cx="1708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600" spc="-1" strike="noStrike">
                <a:solidFill>
                  <a:srgbClr val="ffffff"/>
                </a:solidFill>
                <a:latin typeface="Arial"/>
                <a:ea typeface="ＭＳ Ｐゴシック"/>
              </a:rPr>
              <a:t>FalsePositive.vcf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605" name="CustomShape 6"/>
          <p:cNvSpPr/>
          <p:nvPr/>
        </p:nvSpPr>
        <p:spPr>
          <a:xfrm>
            <a:off x="3505320" y="5805360"/>
            <a:ext cx="1619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TruePositive.vcf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606" name="CustomShape 7"/>
          <p:cNvSpPr/>
          <p:nvPr/>
        </p:nvSpPr>
        <p:spPr>
          <a:xfrm>
            <a:off x="4902840" y="3573000"/>
            <a:ext cx="17964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FalseNegative.vcf</a:t>
            </a:r>
            <a:endParaRPr b="0" lang="en-AU" sz="1600" spc="-1" strike="noStrike">
              <a:latin typeface="Arial"/>
            </a:endParaRPr>
          </a:p>
        </p:txBody>
      </p:sp>
      <p:sp>
        <p:nvSpPr>
          <p:cNvPr id="607" name="CustomShape 8"/>
          <p:cNvSpPr/>
          <p:nvPr/>
        </p:nvSpPr>
        <p:spPr>
          <a:xfrm flipV="1">
            <a:off x="4356000" y="4363560"/>
            <a:ext cx="360" cy="14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TextShape 1"/>
          <p:cNvSpPr txBox="1"/>
          <p:nvPr/>
        </p:nvSpPr>
        <p:spPr>
          <a:xfrm>
            <a:off x="395640" y="11664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Data flow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AFCE078-1A3E-45DF-9AE5-D6086638EFEE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10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11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CBD8954-69B1-4BDD-A456-18BCD155C115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612" name="Picture 6" descr=""/>
          <p:cNvPicPr/>
          <p:nvPr/>
        </p:nvPicPr>
        <p:blipFill>
          <a:blip r:embed="rId1"/>
          <a:stretch/>
        </p:blipFill>
        <p:spPr>
          <a:xfrm>
            <a:off x="2894400" y="1118880"/>
            <a:ext cx="546480" cy="546480"/>
          </a:xfrm>
          <a:prstGeom prst="rect">
            <a:avLst/>
          </a:prstGeom>
          <a:ln>
            <a:noFill/>
          </a:ln>
        </p:spPr>
      </p:pic>
      <p:sp>
        <p:nvSpPr>
          <p:cNvPr id="613" name="CustomShape 5"/>
          <p:cNvSpPr/>
          <p:nvPr/>
        </p:nvSpPr>
        <p:spPr>
          <a:xfrm>
            <a:off x="2774160" y="687600"/>
            <a:ext cx="7869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Sample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14" name="CustomShape 6"/>
          <p:cNvSpPr/>
          <p:nvPr/>
        </p:nvSpPr>
        <p:spPr>
          <a:xfrm>
            <a:off x="4109400" y="3559680"/>
            <a:ext cx="175860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d03f3b"/>
              </a:gs>
              <a:gs pos="100000">
                <a:srgbClr val="ffa7a4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 Under Test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615" name="CustomShape 7"/>
          <p:cNvSpPr/>
          <p:nvPr/>
        </p:nvSpPr>
        <p:spPr>
          <a:xfrm>
            <a:off x="5004000" y="275976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16" name="CustomShape 8"/>
          <p:cNvSpPr/>
          <p:nvPr/>
        </p:nvSpPr>
        <p:spPr>
          <a:xfrm>
            <a:off x="5364000" y="2709000"/>
            <a:ext cx="1151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80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PipeCleaner configuration</a:t>
            </a:r>
            <a:endParaRPr b="0" lang="en-AU" sz="800" spc="-1" strike="noStrike">
              <a:latin typeface="Arial"/>
            </a:endParaRPr>
          </a:p>
        </p:txBody>
      </p:sp>
      <p:sp>
        <p:nvSpPr>
          <p:cNvPr id="617" name="CustomShape 9"/>
          <p:cNvSpPr/>
          <p:nvPr/>
        </p:nvSpPr>
        <p:spPr>
          <a:xfrm rot="10800000">
            <a:off x="4395240" y="2930760"/>
            <a:ext cx="608760" cy="36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618" name="Picture 21" descr=""/>
          <p:cNvPicPr/>
          <p:nvPr/>
        </p:nvPicPr>
        <p:blipFill>
          <a:blip r:embed="rId2"/>
          <a:stretch/>
        </p:blipFill>
        <p:spPr>
          <a:xfrm>
            <a:off x="3664440" y="804240"/>
            <a:ext cx="1452600" cy="968400"/>
          </a:xfrm>
          <a:prstGeom prst="rect">
            <a:avLst/>
          </a:prstGeom>
          <a:ln>
            <a:noFill/>
          </a:ln>
        </p:spPr>
      </p:pic>
      <p:sp>
        <p:nvSpPr>
          <p:cNvPr id="619" name="CustomShape 10"/>
          <p:cNvSpPr/>
          <p:nvPr/>
        </p:nvSpPr>
        <p:spPr>
          <a:xfrm flipH="1">
            <a:off x="3439800" y="1392480"/>
            <a:ext cx="44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844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1"/>
          <p:cNvSpPr/>
          <p:nvPr/>
        </p:nvSpPr>
        <p:spPr>
          <a:xfrm>
            <a:off x="3920760" y="673200"/>
            <a:ext cx="960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Sequencer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21" name="CustomShape 12"/>
          <p:cNvSpPr/>
          <p:nvPr/>
        </p:nvSpPr>
        <p:spPr>
          <a:xfrm>
            <a:off x="5346360" y="810000"/>
            <a:ext cx="128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known.fastq.gz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22" name="CustomShape 13"/>
          <p:cNvSpPr/>
          <p:nvPr/>
        </p:nvSpPr>
        <p:spPr>
          <a:xfrm>
            <a:off x="5520600" y="1143720"/>
            <a:ext cx="514080" cy="484920"/>
          </a:xfrm>
          <a:prstGeom prst="flowChartMulti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3" name="CustomShape 14"/>
          <p:cNvSpPr/>
          <p:nvPr/>
        </p:nvSpPr>
        <p:spPr>
          <a:xfrm rot="5400000">
            <a:off x="4257360" y="1300320"/>
            <a:ext cx="1174680" cy="17942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4" name="CustomShape 15"/>
          <p:cNvSpPr/>
          <p:nvPr/>
        </p:nvSpPr>
        <p:spPr>
          <a:xfrm>
            <a:off x="3592800" y="1943280"/>
            <a:ext cx="5162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625" name="CustomShape 16"/>
          <p:cNvSpPr/>
          <p:nvPr/>
        </p:nvSpPr>
        <p:spPr>
          <a:xfrm flipH="1">
            <a:off x="5062320" y="1380240"/>
            <a:ext cx="44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844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"/>
          <p:cNvSpPr/>
          <p:nvPr/>
        </p:nvSpPr>
        <p:spPr>
          <a:xfrm>
            <a:off x="6778800" y="112464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27" name="CustomShape 18"/>
          <p:cNvSpPr/>
          <p:nvPr/>
        </p:nvSpPr>
        <p:spPr>
          <a:xfrm>
            <a:off x="6633360" y="810360"/>
            <a:ext cx="921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expect.vcf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28" name="CustomShape 19"/>
          <p:cNvSpPr/>
          <p:nvPr/>
        </p:nvSpPr>
        <p:spPr>
          <a:xfrm>
            <a:off x="4083840" y="1933200"/>
            <a:ext cx="1481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Known  samples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29" name="CustomShape 20"/>
          <p:cNvSpPr/>
          <p:nvPr/>
        </p:nvSpPr>
        <p:spPr>
          <a:xfrm>
            <a:off x="1433160" y="229644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0" name="CustomShape 21"/>
          <p:cNvSpPr/>
          <p:nvPr/>
        </p:nvSpPr>
        <p:spPr>
          <a:xfrm>
            <a:off x="458280" y="2310840"/>
            <a:ext cx="921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expect.vcf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31" name="CustomShape 22"/>
          <p:cNvSpPr/>
          <p:nvPr/>
        </p:nvSpPr>
        <p:spPr>
          <a:xfrm>
            <a:off x="1433160" y="373068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2" name="CustomShape 23"/>
          <p:cNvSpPr/>
          <p:nvPr/>
        </p:nvSpPr>
        <p:spPr>
          <a:xfrm>
            <a:off x="179640" y="3789000"/>
            <a:ext cx="128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synthetic.fastq.gz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33" name="CustomShape 24"/>
          <p:cNvSpPr/>
          <p:nvPr/>
        </p:nvSpPr>
        <p:spPr>
          <a:xfrm rot="5400000">
            <a:off x="1504080" y="2854800"/>
            <a:ext cx="317520" cy="288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4" name="CustomShape 25"/>
          <p:cNvSpPr/>
          <p:nvPr/>
        </p:nvSpPr>
        <p:spPr>
          <a:xfrm>
            <a:off x="1031040" y="301536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pc-readsim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635" name="CustomShape 26"/>
          <p:cNvSpPr/>
          <p:nvPr/>
        </p:nvSpPr>
        <p:spPr>
          <a:xfrm>
            <a:off x="1031040" y="163584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pc-vcfgen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636" name="CustomShape 27"/>
          <p:cNvSpPr/>
          <p:nvPr/>
        </p:nvSpPr>
        <p:spPr>
          <a:xfrm flipH="1" rot="16200000">
            <a:off x="1481760" y="2116440"/>
            <a:ext cx="35892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7" name="CustomShape 28"/>
          <p:cNvSpPr/>
          <p:nvPr/>
        </p:nvSpPr>
        <p:spPr>
          <a:xfrm flipH="1" rot="16200000">
            <a:off x="1454400" y="3522960"/>
            <a:ext cx="41364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8" name="CustomShape 29"/>
          <p:cNvSpPr/>
          <p:nvPr/>
        </p:nvSpPr>
        <p:spPr>
          <a:xfrm>
            <a:off x="3828600" y="2785680"/>
            <a:ext cx="237240" cy="2156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39" name="CustomShape 30"/>
          <p:cNvSpPr/>
          <p:nvPr/>
        </p:nvSpPr>
        <p:spPr>
          <a:xfrm>
            <a:off x="3504240" y="2789280"/>
            <a:ext cx="237240" cy="215640"/>
          </a:xfrm>
          <a:prstGeom prst="rect">
            <a:avLst/>
          </a:prstGeom>
          <a:noFill/>
          <a:ln>
            <a:solidFill>
              <a:srgbClr val="000000"/>
            </a:solidFill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0" name="CustomShape 31"/>
          <p:cNvSpPr/>
          <p:nvPr/>
        </p:nvSpPr>
        <p:spPr>
          <a:xfrm flipV="1">
            <a:off x="1892160" y="2788920"/>
            <a:ext cx="1730160" cy="1155600"/>
          </a:xfrm>
          <a:prstGeom prst="bentConnector4">
            <a:avLst>
              <a:gd name="adj1" fmla="val 46570"/>
              <a:gd name="adj2" fmla="val 149691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1" name="CustomShape 32"/>
          <p:cNvSpPr/>
          <p:nvPr/>
        </p:nvSpPr>
        <p:spPr>
          <a:xfrm>
            <a:off x="3132000" y="278100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642" name="CustomShape 33"/>
          <p:cNvSpPr/>
          <p:nvPr/>
        </p:nvSpPr>
        <p:spPr>
          <a:xfrm flipH="1" rot="16200000">
            <a:off x="3621240" y="3223440"/>
            <a:ext cx="627840" cy="345240"/>
          </a:xfrm>
          <a:prstGeom prst="bentConnector2">
            <a:avLst/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3" name="CustomShape 34"/>
          <p:cNvSpPr/>
          <p:nvPr/>
        </p:nvSpPr>
        <p:spPr>
          <a:xfrm>
            <a:off x="4759200" y="428652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4" name="CustomShape 35"/>
          <p:cNvSpPr/>
          <p:nvPr/>
        </p:nvSpPr>
        <p:spPr>
          <a:xfrm>
            <a:off x="3176640" y="429300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9fc949"/>
              </a:gs>
              <a:gs pos="100000">
                <a:srgbClr val="d9ffa4"/>
              </a:gs>
            </a:gsLst>
            <a:lin ang="16200000"/>
          </a:gradFill>
          <a:ln w="9360">
            <a:solidFill>
              <a:srgbClr val="98b855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5" name="CustomShape 36"/>
          <p:cNvSpPr/>
          <p:nvPr/>
        </p:nvSpPr>
        <p:spPr>
          <a:xfrm>
            <a:off x="2965320" y="4032720"/>
            <a:ext cx="921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expect.vcf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46" name="CustomShape 37"/>
          <p:cNvSpPr/>
          <p:nvPr/>
        </p:nvSpPr>
        <p:spPr>
          <a:xfrm>
            <a:off x="5063760" y="4032720"/>
            <a:ext cx="921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actual.vcf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47" name="CustomShape 38"/>
          <p:cNvSpPr/>
          <p:nvPr/>
        </p:nvSpPr>
        <p:spPr>
          <a:xfrm flipH="1" rot="16200000">
            <a:off x="4774320" y="4073400"/>
            <a:ext cx="4251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48" name="CustomShape 39"/>
          <p:cNvSpPr/>
          <p:nvPr/>
        </p:nvSpPr>
        <p:spPr>
          <a:xfrm>
            <a:off x="6226560" y="1131120"/>
            <a:ext cx="371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Lucida Grande"/>
                <a:ea typeface="Lucida Grande"/>
              </a:rPr>
              <a:t>+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49" name="CustomShape 40"/>
          <p:cNvSpPr/>
          <p:nvPr/>
        </p:nvSpPr>
        <p:spPr>
          <a:xfrm>
            <a:off x="3561480" y="492192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 Reporting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650" name="CustomShape 41"/>
          <p:cNvSpPr/>
          <p:nvPr/>
        </p:nvSpPr>
        <p:spPr>
          <a:xfrm>
            <a:off x="3635640" y="4507560"/>
            <a:ext cx="556920" cy="414000"/>
          </a:xfrm>
          <a:prstGeom prst="bentConnector2">
            <a:avLst/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1" name="CustomShape 42"/>
          <p:cNvSpPr/>
          <p:nvPr/>
        </p:nvSpPr>
        <p:spPr>
          <a:xfrm flipV="1" rot="10800000">
            <a:off x="4759200" y="4921920"/>
            <a:ext cx="565920" cy="420480"/>
          </a:xfrm>
          <a:prstGeom prst="bentConnector2">
            <a:avLst/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2" name="CustomShape 43"/>
          <p:cNvSpPr/>
          <p:nvPr/>
        </p:nvSpPr>
        <p:spPr>
          <a:xfrm>
            <a:off x="2699640" y="559224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3" name="CustomShape 44"/>
          <p:cNvSpPr/>
          <p:nvPr/>
        </p:nvSpPr>
        <p:spPr>
          <a:xfrm>
            <a:off x="3951000" y="559224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4" name="CustomShape 45"/>
          <p:cNvSpPr/>
          <p:nvPr/>
        </p:nvSpPr>
        <p:spPr>
          <a:xfrm>
            <a:off x="5292000" y="5592240"/>
            <a:ext cx="458640" cy="42876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5" name="CustomShape 46"/>
          <p:cNvSpPr/>
          <p:nvPr/>
        </p:nvSpPr>
        <p:spPr>
          <a:xfrm flipH="1" rot="16200000">
            <a:off x="4671720" y="4743360"/>
            <a:ext cx="368640" cy="13280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6" name="CustomShape 47"/>
          <p:cNvSpPr/>
          <p:nvPr/>
        </p:nvSpPr>
        <p:spPr>
          <a:xfrm rot="5400000">
            <a:off x="3376800" y="4775760"/>
            <a:ext cx="368640" cy="126360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7" name="CustomShape 48"/>
          <p:cNvSpPr/>
          <p:nvPr/>
        </p:nvSpPr>
        <p:spPr>
          <a:xfrm rot="5400000">
            <a:off x="4002480" y="5401440"/>
            <a:ext cx="368640" cy="1224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58" name="CustomShape 49"/>
          <p:cNvSpPr/>
          <p:nvPr/>
        </p:nvSpPr>
        <p:spPr>
          <a:xfrm>
            <a:off x="2195640" y="6055560"/>
            <a:ext cx="1260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FalsePositive.vcf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59" name="CustomShape 50"/>
          <p:cNvSpPr/>
          <p:nvPr/>
        </p:nvSpPr>
        <p:spPr>
          <a:xfrm>
            <a:off x="5039640" y="6055560"/>
            <a:ext cx="1260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FalseNegative.vcf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60" name="CustomShape 51"/>
          <p:cNvSpPr/>
          <p:nvPr/>
        </p:nvSpPr>
        <p:spPr>
          <a:xfrm>
            <a:off x="3599640" y="6055560"/>
            <a:ext cx="12603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TruePositive.vcf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61" name="CustomShape 52"/>
          <p:cNvSpPr/>
          <p:nvPr/>
        </p:nvSpPr>
        <p:spPr>
          <a:xfrm>
            <a:off x="2404080" y="1933200"/>
            <a:ext cx="14814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Synthetic samples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662" name="CustomShape 53"/>
          <p:cNvSpPr/>
          <p:nvPr/>
        </p:nvSpPr>
        <p:spPr>
          <a:xfrm>
            <a:off x="323640" y="299700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3" name="CustomShape 54"/>
          <p:cNvSpPr/>
          <p:nvPr/>
        </p:nvSpPr>
        <p:spPr>
          <a:xfrm flipV="1">
            <a:off x="683640" y="3164400"/>
            <a:ext cx="347400" cy="2520"/>
          </a:xfrm>
          <a:prstGeom prst="bentConnector3">
            <a:avLst>
              <a:gd name="adj1" fmla="val 50000"/>
            </a:avLst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64" name="CustomShape 55"/>
          <p:cNvSpPr/>
          <p:nvPr/>
        </p:nvSpPr>
        <p:spPr>
          <a:xfrm>
            <a:off x="35640" y="3357000"/>
            <a:ext cx="10076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AU" sz="80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Read Simulator configuration</a:t>
            </a:r>
            <a:endParaRPr b="0" lang="en-AU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VariantViewer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Shape 1"/>
          <p:cNvSpPr txBox="1"/>
          <p:nvPr/>
        </p:nvSpPr>
        <p:spPr>
          <a:xfrm>
            <a:off x="457200" y="274680"/>
            <a:ext cx="8229240" cy="797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Cloud Version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3086676-37E1-45A6-91A5-387083D855FD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68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69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2A51F24-2269-4C31-BE1C-D6128352B0CE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670" name="Picture 7" descr=""/>
          <p:cNvPicPr/>
          <p:nvPr/>
        </p:nvPicPr>
        <p:blipFill>
          <a:blip r:embed="rId1"/>
          <a:stretch/>
        </p:blipFill>
        <p:spPr>
          <a:xfrm>
            <a:off x="-203760" y="764640"/>
            <a:ext cx="6671520" cy="5229000"/>
          </a:xfrm>
          <a:prstGeom prst="rect">
            <a:avLst/>
          </a:prstGeom>
          <a:ln>
            <a:noFill/>
          </a:ln>
        </p:spPr>
      </p:pic>
      <p:pic>
        <p:nvPicPr>
          <p:cNvPr id="671" name="Picture 8" descr=""/>
          <p:cNvPicPr/>
          <p:nvPr/>
        </p:nvPicPr>
        <p:blipFill>
          <a:blip r:embed="rId2"/>
          <a:stretch/>
        </p:blipFill>
        <p:spPr>
          <a:xfrm>
            <a:off x="4065480" y="3175560"/>
            <a:ext cx="3924360" cy="342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extShape 1"/>
          <p:cNvSpPr txBox="1"/>
          <p:nvPr/>
        </p:nvSpPr>
        <p:spPr>
          <a:xfrm>
            <a:off x="457200" y="274680"/>
            <a:ext cx="8229240" cy="7974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Cloud Version </a:t>
            </a:r>
            <a:r>
              <a:rPr b="0" i="1" lang="en-AU" sz="32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“PathOS-lite”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E1368FF-8B55-4797-B723-BEC458AB58E4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PipeCleaner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75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0C9A945-CDCD-41CA-A409-AE0FAFFE6E36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676" name="Picture 2" descr=""/>
          <p:cNvPicPr/>
          <p:nvPr/>
        </p:nvPicPr>
        <p:blipFill>
          <a:blip r:embed="rId1"/>
          <a:stretch/>
        </p:blipFill>
        <p:spPr>
          <a:xfrm>
            <a:off x="179640" y="1340640"/>
            <a:ext cx="5704920" cy="4907160"/>
          </a:xfrm>
          <a:prstGeom prst="rect">
            <a:avLst/>
          </a:prstGeom>
          <a:ln>
            <a:noFill/>
          </a:ln>
        </p:spPr>
      </p:pic>
      <p:sp>
        <p:nvSpPr>
          <p:cNvPr id="677" name="CustomShape 5"/>
          <p:cNvSpPr/>
          <p:nvPr/>
        </p:nvSpPr>
        <p:spPr>
          <a:xfrm>
            <a:off x="5892480" y="980640"/>
            <a:ext cx="277416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Todo List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Embedded JS browser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Multi-sample VCFs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gVCF support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Export VCF files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 user annotations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Automatic annotation</a:t>
            </a:r>
            <a:endParaRPr b="0" lang="en-AU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Publicise availability</a:t>
            </a:r>
            <a:endParaRPr b="0" lang="en-A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Future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In the Pipeline…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TextShape 2"/>
          <p:cNvSpPr txBox="1"/>
          <p:nvPr/>
        </p:nvSpPr>
        <p:spPr>
          <a:xfrm>
            <a:off x="457200" y="119664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Pluggable modular pipelines (using bpipe)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Upload existing FASTQ, BAM and VCF files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 for Pipeline validation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Include CNV and fusion modules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Drugability of variants and clinical trials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Write paper…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A5D00C2-9551-451C-B06B-87E22F57D44E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82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83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41ACE3C-05AF-45D7-9CFA-0B0670140FC6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Towards automated curation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TextShape 2"/>
          <p:cNvSpPr txBox="1"/>
          <p:nvPr/>
        </p:nvSpPr>
        <p:spPr>
          <a:xfrm>
            <a:off x="457200" y="1196640"/>
            <a:ext cx="8229240" cy="129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2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 key dimensions for a variant</a:t>
            </a:r>
            <a:endParaRPr b="0" lang="en-A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0DC807E-B478-4170-8530-45038BC19A90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87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688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2468859-9DA9-4CB8-B807-87D78D5E2C4E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689" name="CustomShape 6"/>
          <p:cNvSpPr/>
          <p:nvPr/>
        </p:nvSpPr>
        <p:spPr>
          <a:xfrm>
            <a:off x="858600" y="1917000"/>
            <a:ext cx="4152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Artifact Score: assay specific probablity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90" name="CustomShape 7"/>
          <p:cNvSpPr/>
          <p:nvPr/>
        </p:nvSpPr>
        <p:spPr>
          <a:xfrm>
            <a:off x="860400" y="2925000"/>
            <a:ext cx="516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Database/Literature Score: categorical/qualitative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91" name="CustomShape 8"/>
          <p:cNvSpPr/>
          <p:nvPr/>
        </p:nvSpPr>
        <p:spPr>
          <a:xfrm>
            <a:off x="858600" y="3933000"/>
            <a:ext cx="5000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Pathogenicity Score: context specific probability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92" name="CustomShape 9"/>
          <p:cNvSpPr/>
          <p:nvPr/>
        </p:nvSpPr>
        <p:spPr>
          <a:xfrm>
            <a:off x="862560" y="4941000"/>
            <a:ext cx="437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Actionability Score: categorical/qualitative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693" name="CustomShape 10"/>
          <p:cNvSpPr/>
          <p:nvPr/>
        </p:nvSpPr>
        <p:spPr>
          <a:xfrm>
            <a:off x="2384280" y="2421000"/>
            <a:ext cx="4625640" cy="215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b9cde5"/>
              </a:gs>
            </a:gsLst>
            <a:lin ang="18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4" name="CustomShape 11"/>
          <p:cNvSpPr/>
          <p:nvPr/>
        </p:nvSpPr>
        <p:spPr>
          <a:xfrm>
            <a:off x="2394360" y="3453120"/>
            <a:ext cx="4625640" cy="215640"/>
          </a:xfrm>
          <a:prstGeom prst="rect">
            <a:avLst/>
          </a:prstGeom>
          <a:gradFill rotWithShape="0">
            <a:gsLst>
              <a:gs pos="0">
                <a:srgbClr val="ebf1de"/>
              </a:gs>
              <a:gs pos="100000">
                <a:srgbClr val="9bbb59"/>
              </a:gs>
            </a:gsLst>
            <a:lin ang="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5" name="CustomShape 12"/>
          <p:cNvSpPr/>
          <p:nvPr/>
        </p:nvSpPr>
        <p:spPr>
          <a:xfrm>
            <a:off x="2404080" y="4485240"/>
            <a:ext cx="4625640" cy="215640"/>
          </a:xfrm>
          <a:prstGeom prst="rect">
            <a:avLst/>
          </a:prstGeom>
          <a:gradFill rotWithShape="0">
            <a:gsLst>
              <a:gs pos="0">
                <a:srgbClr val="f2dcdb"/>
              </a:gs>
              <a:gs pos="100000">
                <a:srgbClr val="c0504d"/>
              </a:gs>
            </a:gsLst>
            <a:lin ang="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6" name="CustomShape 13"/>
          <p:cNvSpPr/>
          <p:nvPr/>
        </p:nvSpPr>
        <p:spPr>
          <a:xfrm>
            <a:off x="2414160" y="5517360"/>
            <a:ext cx="4625640" cy="215640"/>
          </a:xfrm>
          <a:prstGeom prst="rect">
            <a:avLst/>
          </a:prstGeom>
          <a:gradFill rotWithShape="0">
            <a:gsLst>
              <a:gs pos="0">
                <a:srgbClr val="dbeef4"/>
              </a:gs>
              <a:gs pos="100000">
                <a:srgbClr val="31859c"/>
              </a:gs>
            </a:gsLst>
            <a:lin ang="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97" name="CustomShape 14"/>
          <p:cNvSpPr/>
          <p:nvPr/>
        </p:nvSpPr>
        <p:spPr>
          <a:xfrm>
            <a:off x="1043640" y="2252880"/>
            <a:ext cx="143964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Resulting from technical errors in panel processing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698" name="CustomShape 15"/>
          <p:cNvSpPr/>
          <p:nvPr/>
        </p:nvSpPr>
        <p:spPr>
          <a:xfrm>
            <a:off x="7164360" y="2252880"/>
            <a:ext cx="143964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Free of technical errors in panel processing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699" name="CustomShape 16"/>
          <p:cNvSpPr/>
          <p:nvPr/>
        </p:nvSpPr>
        <p:spPr>
          <a:xfrm>
            <a:off x="1043640" y="3260880"/>
            <a:ext cx="158364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 known occurrences in data sources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700" name="CustomShape 17"/>
          <p:cNvSpPr/>
          <p:nvPr/>
        </p:nvSpPr>
        <p:spPr>
          <a:xfrm>
            <a:off x="7164360" y="3260880"/>
            <a:ext cx="14396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Expert curated in multiple databases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701" name="CustomShape 18"/>
          <p:cNvSpPr/>
          <p:nvPr/>
        </p:nvSpPr>
        <p:spPr>
          <a:xfrm>
            <a:off x="1043640" y="4437000"/>
            <a:ext cx="1439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Benign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702" name="CustomShape 19"/>
          <p:cNvSpPr/>
          <p:nvPr/>
        </p:nvSpPr>
        <p:spPr>
          <a:xfrm>
            <a:off x="7164360" y="4437000"/>
            <a:ext cx="1439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Pathogenic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703" name="CustomShape 20"/>
          <p:cNvSpPr/>
          <p:nvPr/>
        </p:nvSpPr>
        <p:spPr>
          <a:xfrm>
            <a:off x="1043640" y="5277240"/>
            <a:ext cx="14396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 known therapy for this variant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704" name="CustomShape 21"/>
          <p:cNvSpPr/>
          <p:nvPr/>
        </p:nvSpPr>
        <p:spPr>
          <a:xfrm>
            <a:off x="7164360" y="5277240"/>
            <a:ext cx="1439640" cy="5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PBS approved therapy or open clinical trial</a:t>
            </a:r>
            <a:endParaRPr b="0" lang="en-AU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Key Targets (2015)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TextShape 2"/>
          <p:cNvSpPr txBox="1"/>
          <p:nvPr/>
        </p:nvSpPr>
        <p:spPr>
          <a:xfrm>
            <a:off x="457200" y="134136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Pluggable pipeline with dockerised deployment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Pluggable data source federator for scalable annotation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Drug / therapy data 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Clinical trial data 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Sample cohorts and relationship graphs (eg pedigrees)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PipeCleaner™ for pipeline profiling and comparison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VcfViewer light weight variant annotator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Social networking curation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 artifact modeling for panels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A792B582-56B9-441F-9529-4C94576EEA6B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08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09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81B701-7923-490C-B410-49F25226338C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Sequencing 5 years out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TextShape 2"/>
          <p:cNvSpPr txBox="1"/>
          <p:nvPr/>
        </p:nvSpPr>
        <p:spPr>
          <a:xfrm>
            <a:off x="457200" y="134136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Scalability in every dimension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 length (46 reads with no errors !)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single molecule sequencing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larger regions, more genes, more depth, W[EG]S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biopsies per patient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liquid, spatial, temporal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ncRNA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scalable compute resources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on-demand processor instances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cloud based resources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outsourced IT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7A5154F-00D2-4DAD-8EE6-130B840BCACD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13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14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E17965A-6767-4475-B370-979FFEF24D59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Issues with pathology practices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457200" y="1196640"/>
            <a:ext cx="8229240" cy="5400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scalable for NGS data generated, in the future…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Multi-gene panels: 50 – 200+ genes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Deep sequencing: low frequency variants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High throughput: 100’s samples per seq. run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false positives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polymorphisms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VUS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 scalable for analysis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People limited: the number of minutes per variant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Molecular Pathologists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Curators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Bioinformaticians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databases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inconsistent nomenclatures, semantics and interfaces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literature, evidence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inconsistent nomenclatures, semantics, diseases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actual variants buried in text or supplementary files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Lack of clinical quality databases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Labs aren’t depositing classified variants in the public domain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Legal risks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Commercial reasons 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Laziness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281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1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If they do, can the data be trusted ?, what is the evidence recorded</a:t>
            </a:r>
            <a:endParaRPr b="0" lang="en-A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4C54E37-CCF0-40D3-B940-691ACE2D8463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176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177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63F6B85-37F7-4738-9C1A-AD55E2C4FB2B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Sequencing 5 years out (cont.)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TextShape 2"/>
          <p:cNvSpPr txBox="1"/>
          <p:nvPr/>
        </p:nvSpPr>
        <p:spPr>
          <a:xfrm>
            <a:off x="457200" y="134136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hg20, hg21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haplotypes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Multiple ethnicities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reference genomes are graphs not linear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streaming sequencers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lossy compression of sequencer data eg CRAM format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feedback loop from bioinformatics to sequencer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06D575B2-8E33-4634-9FE8-170C933EABCC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18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19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F27BFFF-6ED6-41A9-BE9A-E74407FE49EA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Sequencing 5 years out (cont.)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TextShape 2"/>
          <p:cNvSpPr txBox="1"/>
          <p:nvPr/>
        </p:nvSpPr>
        <p:spPr>
          <a:xfrm>
            <a:off x="457200" y="134136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Data 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 one DB to rule them all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fragmented data -&gt; pluggable data federation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larger coverage – more genes, more variants 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richer phenotype attributes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 for arbitrary key-value pairs for all objects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DD00232-E760-41FB-A50F-8314178CDC7E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23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24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D875DAA-95C1-49D7-87BE-C8FAC7F9ADF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Sequencing 5 years out (cont.)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TextShape 2"/>
          <p:cNvSpPr txBox="1"/>
          <p:nvPr/>
        </p:nvSpPr>
        <p:spPr>
          <a:xfrm>
            <a:off x="457200" y="1341360"/>
            <a:ext cx="8229240" cy="1727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Scalability of human resources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Virtual tumour board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Harness distributed expertise asynchronously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 media interaction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Thresholding attributes - “traffic lights”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Tune cutoffs to match work force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4974773F-D304-4DE5-9094-6D361EE2ED40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28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29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A7CA454-6DA5-4E17-92B7-D4EAB03F1822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30" name="CustomShape 6"/>
          <p:cNvSpPr/>
          <p:nvPr/>
        </p:nvSpPr>
        <p:spPr>
          <a:xfrm>
            <a:off x="2319840" y="4437000"/>
            <a:ext cx="503640" cy="575640"/>
          </a:xfrm>
          <a:prstGeom prst="rect">
            <a:avLst/>
          </a:prstGeom>
          <a:solidFill>
            <a:srgbClr val="c0504d"/>
          </a:solidFill>
          <a:ln w="25560">
            <a:solidFill>
              <a:srgbClr val="8e3b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7"/>
          <p:cNvSpPr/>
          <p:nvPr/>
        </p:nvSpPr>
        <p:spPr>
          <a:xfrm>
            <a:off x="2319840" y="5013000"/>
            <a:ext cx="503640" cy="575640"/>
          </a:xfrm>
          <a:prstGeom prst="rect">
            <a:avLst/>
          </a:prstGeom>
          <a:solidFill>
            <a:srgbClr val="f79646"/>
          </a:solidFill>
          <a:ln w="25560">
            <a:solidFill>
              <a:srgbClr val="b6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8"/>
          <p:cNvSpPr/>
          <p:nvPr/>
        </p:nvSpPr>
        <p:spPr>
          <a:xfrm>
            <a:off x="2319840" y="5589360"/>
            <a:ext cx="503640" cy="575640"/>
          </a:xfrm>
          <a:prstGeom prst="rect">
            <a:avLst/>
          </a:prstGeom>
          <a:solidFill>
            <a:srgbClr val="9bbb59"/>
          </a:solidFill>
          <a:ln w="25560">
            <a:solidFill>
              <a:srgbClr val="728a4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9"/>
          <p:cNvSpPr/>
          <p:nvPr/>
        </p:nvSpPr>
        <p:spPr>
          <a:xfrm>
            <a:off x="3054600" y="4468320"/>
            <a:ext cx="2512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Clearly ‘in’ -&gt; automate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34" name="CustomShape 10"/>
          <p:cNvSpPr/>
          <p:nvPr/>
        </p:nvSpPr>
        <p:spPr>
          <a:xfrm>
            <a:off x="3055320" y="5652000"/>
            <a:ext cx="265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Clearly ‘out’ -&gt; automate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35" name="CustomShape 11"/>
          <p:cNvSpPr/>
          <p:nvPr/>
        </p:nvSpPr>
        <p:spPr>
          <a:xfrm>
            <a:off x="264240" y="4941000"/>
            <a:ext cx="103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Attribute</a:t>
            </a:r>
            <a:endParaRPr b="0" lang="en-AU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value</a:t>
            </a:r>
            <a:endParaRPr b="0" lang="en-AU" sz="1800" spc="-1" strike="noStrike">
              <a:latin typeface="Arial"/>
            </a:endParaRPr>
          </a:p>
        </p:txBody>
      </p:sp>
      <p:sp>
        <p:nvSpPr>
          <p:cNvPr id="736" name="CustomShape 12"/>
          <p:cNvSpPr/>
          <p:nvPr/>
        </p:nvSpPr>
        <p:spPr>
          <a:xfrm>
            <a:off x="1380600" y="4468320"/>
            <a:ext cx="360" cy="169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3816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13"/>
          <p:cNvSpPr/>
          <p:nvPr/>
        </p:nvSpPr>
        <p:spPr>
          <a:xfrm flipH="1" rot="16200000">
            <a:off x="1608840" y="4303080"/>
            <a:ext cx="935640" cy="483480"/>
          </a:xfrm>
          <a:prstGeom prst="curvedConnector3">
            <a:avLst>
              <a:gd name="adj1" fmla="val 99332"/>
            </a:avLst>
          </a:prstGeom>
          <a:solidFill>
            <a:srgbClr val="4f81bd"/>
          </a:solidFill>
          <a:ln w="38160">
            <a:solidFill>
              <a:srgbClr val="1f49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14"/>
          <p:cNvSpPr/>
          <p:nvPr/>
        </p:nvSpPr>
        <p:spPr>
          <a:xfrm flipH="1" rot="16200000">
            <a:off x="1248840" y="4519080"/>
            <a:ext cx="1511640" cy="627480"/>
          </a:xfrm>
          <a:prstGeom prst="curvedConnector3">
            <a:avLst>
              <a:gd name="adj1" fmla="val 100050"/>
            </a:avLst>
          </a:prstGeom>
          <a:solidFill>
            <a:srgbClr val="4f81bd"/>
          </a:solidFill>
          <a:ln w="38160">
            <a:solidFill>
              <a:srgbClr val="1f497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15"/>
          <p:cNvSpPr/>
          <p:nvPr/>
        </p:nvSpPr>
        <p:spPr>
          <a:xfrm>
            <a:off x="3065400" y="5076000"/>
            <a:ext cx="3687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Ambiguous -&gt; manual assessment</a:t>
            </a:r>
            <a:endParaRPr b="0" lang="en-A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Sequencing 5 years out (cont.)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TextShape 2"/>
          <p:cNvSpPr txBox="1"/>
          <p:nvPr/>
        </p:nvSpPr>
        <p:spPr>
          <a:xfrm>
            <a:off x="457200" y="1341360"/>
            <a:ext cx="822924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Illumina will own </a:t>
            </a:r>
            <a:r>
              <a:rPr b="1" i="1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Everything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!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</a:t>
            </a:r>
            <a:r>
              <a:rPr b="1" i="1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NOT</a:t>
            </a: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 good thing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Commoditisation will go from the sequencer upstream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are still a cottage industry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Engineering rigour is needed to keep pace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Software engineering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Robotics automation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Scalable processes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i="1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Technologies churn, but biology doesn’t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1FB9182-9B61-4834-A809-862DA70A20AC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743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744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A9D8C28-09EF-4AED-A1FD-8371ECB412D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TextShape 2"/>
          <p:cNvSpPr txBox="1"/>
          <p:nvPr/>
        </p:nvSpPr>
        <p:spPr>
          <a:xfrm>
            <a:off x="457200" y="692640"/>
            <a:ext cx="8229240" cy="5615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Aim1</a:t>
            </a: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identify and articulate the technical, logistical and organisational barriers to entry for the adoption of high throughput sequencing (HTS) in a clinical oncology setting.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Aim2</a:t>
            </a: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develop the methodologies and software engineering systems necessary for the processing of HTS data from sequencer through to a clinical report.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 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Aim3</a:t>
            </a: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	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r>
              <a:rPr b="0" i="1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anticipate the possible technology directions for molecular diagnostics in cancer and develop software architectures and systems that can address future sequencing needs in a scalable manner.</a:t>
            </a:r>
            <a:r>
              <a:rPr b="0" lang="en-AU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A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126B3A4-4326-4958-8471-70C56D32099F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181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182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11A5E58-5C3E-44D8-B41A-D0E71A471EB0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7200" y="27468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Path-OS Status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457200" y="1124640"/>
            <a:ext cx="8434800" cy="4966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Current status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Release v0.995 – 22 releases from early 2013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44 users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Daily operational use for germline, haem. and somatic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23,071 sequenced samples, 784,766 variants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Amplicon panel focused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Key goals 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Automate the processing from sequencer to draft report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Automate curation evidence collection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Sanitise data from external sources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Automated reporting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AU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practice software engineering</a:t>
            </a:r>
            <a:endParaRPr b="0" lang="en-A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14D44D6-E47B-4C08-8646-083FAAFB6922}" type="datetime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2/10/19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186" name="TextShape 4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Architecture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187" name="TextShape 5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CD4A680-E385-4C66-B4A2-317C015B8327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AU" sz="3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Path-OS</a:t>
            </a:r>
            <a:endParaRPr b="0" lang="en-A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6" descr=""/>
          <p:cNvPicPr/>
          <p:nvPr/>
        </p:nvPicPr>
        <p:blipFill>
          <a:blip r:embed="rId1"/>
          <a:stretch/>
        </p:blipFill>
        <p:spPr>
          <a:xfrm>
            <a:off x="2392560" y="5806080"/>
            <a:ext cx="546480" cy="546480"/>
          </a:xfrm>
          <a:prstGeom prst="rect">
            <a:avLst/>
          </a:prstGeom>
          <a:ln>
            <a:noFill/>
          </a:ln>
        </p:spPr>
      </p:pic>
      <p:sp>
        <p:nvSpPr>
          <p:cNvPr id="190" name="CustomShape 1"/>
          <p:cNvSpPr/>
          <p:nvPr/>
        </p:nvSpPr>
        <p:spPr>
          <a:xfrm>
            <a:off x="2272320" y="5374800"/>
            <a:ext cx="7869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Sample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39280" y="5806080"/>
            <a:ext cx="10796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Genologics wet lab LIMS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192" name="CustomShape 3"/>
          <p:cNvSpPr/>
          <p:nvPr/>
        </p:nvSpPr>
        <p:spPr>
          <a:xfrm>
            <a:off x="4178520" y="2516040"/>
            <a:ext cx="686520" cy="647640"/>
          </a:xfrm>
          <a:prstGeom prst="flowChartMagneticDisk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3" name="CustomShape 4"/>
          <p:cNvSpPr/>
          <p:nvPr/>
        </p:nvSpPr>
        <p:spPr>
          <a:xfrm flipH="1">
            <a:off x="8172360" y="1445760"/>
            <a:ext cx="97128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External Variant DBs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COSMIC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Ensembl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Annovar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UCSC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Clinvar</a:t>
            </a:r>
            <a:endParaRPr b="0" lang="en-AU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etc 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3890520" y="342108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Loader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195" name="CustomShape 6"/>
          <p:cNvSpPr/>
          <p:nvPr/>
        </p:nvSpPr>
        <p:spPr>
          <a:xfrm>
            <a:off x="3276000" y="3908520"/>
            <a:ext cx="98136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 data repository</a:t>
            </a:r>
            <a:endParaRPr b="0" lang="en-AU" sz="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FASTQ</a:t>
            </a:r>
            <a:endParaRPr b="0" lang="en-AU" sz="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BAM</a:t>
            </a:r>
            <a:endParaRPr b="0" lang="en-AU" sz="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VCF</a:t>
            </a:r>
            <a:endParaRPr b="0" lang="en-AU" sz="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VEP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3890520" y="493488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197" name="CustomShape 8"/>
          <p:cNvSpPr/>
          <p:nvPr/>
        </p:nvSpPr>
        <p:spPr>
          <a:xfrm>
            <a:off x="5889960" y="494100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PipeCleaner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198" name="CustomShape 9"/>
          <p:cNvSpPr/>
          <p:nvPr/>
        </p:nvSpPr>
        <p:spPr>
          <a:xfrm>
            <a:off x="3673800" y="1124640"/>
            <a:ext cx="1695600" cy="107964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9" name="CustomShape 10"/>
          <p:cNvSpPr/>
          <p:nvPr/>
        </p:nvSpPr>
        <p:spPr>
          <a:xfrm>
            <a:off x="3890520" y="1514160"/>
            <a:ext cx="1262520" cy="300960"/>
          </a:xfrm>
          <a:prstGeom prst="roundRect">
            <a:avLst>
              <a:gd name="adj" fmla="val 50000"/>
            </a:avLst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PathOS</a:t>
            </a:r>
            <a:endParaRPr b="0" lang="en-AU" sz="1150" spc="-1" strike="noStrike">
              <a:latin typeface="Arial"/>
            </a:endParaRPr>
          </a:p>
        </p:txBody>
      </p:sp>
      <p:sp>
        <p:nvSpPr>
          <p:cNvPr id="200" name="CustomShape 11"/>
          <p:cNvSpPr/>
          <p:nvPr/>
        </p:nvSpPr>
        <p:spPr>
          <a:xfrm flipH="1">
            <a:off x="3634560" y="1158840"/>
            <a:ext cx="143460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Web Server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01" name="CustomShape 12"/>
          <p:cNvSpPr/>
          <p:nvPr/>
        </p:nvSpPr>
        <p:spPr>
          <a:xfrm flipH="1" flipV="1" rot="5400000">
            <a:off x="4284360" y="4698000"/>
            <a:ext cx="47160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2" name="CustomShape 13"/>
          <p:cNvSpPr/>
          <p:nvPr/>
        </p:nvSpPr>
        <p:spPr>
          <a:xfrm rot="10800000">
            <a:off x="4716360" y="4725720"/>
            <a:ext cx="1173600" cy="3661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3" name="CustomShape 14"/>
          <p:cNvSpPr/>
          <p:nvPr/>
        </p:nvSpPr>
        <p:spPr>
          <a:xfrm>
            <a:off x="7740360" y="4822560"/>
            <a:ext cx="575640" cy="538200"/>
          </a:xfrm>
          <a:prstGeom prst="flowChart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4" name="CustomShape 15"/>
          <p:cNvSpPr/>
          <p:nvPr/>
        </p:nvSpPr>
        <p:spPr>
          <a:xfrm>
            <a:off x="7152840" y="5091840"/>
            <a:ext cx="5871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CustomShape 16"/>
          <p:cNvSpPr/>
          <p:nvPr/>
        </p:nvSpPr>
        <p:spPr>
          <a:xfrm>
            <a:off x="7524360" y="5373360"/>
            <a:ext cx="10076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Pipeline Validation QC Reporting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06" name="CustomShape 17"/>
          <p:cNvSpPr/>
          <p:nvPr/>
        </p:nvSpPr>
        <p:spPr>
          <a:xfrm>
            <a:off x="3204000" y="459036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7" name="CustomShape 18"/>
          <p:cNvSpPr/>
          <p:nvPr/>
        </p:nvSpPr>
        <p:spPr>
          <a:xfrm>
            <a:off x="1763640" y="4496400"/>
            <a:ext cx="1439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105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Pipeline configuration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08" name="CustomShape 19"/>
          <p:cNvSpPr/>
          <p:nvPr/>
        </p:nvSpPr>
        <p:spPr>
          <a:xfrm flipH="1" rot="16200000">
            <a:off x="3550320" y="4745160"/>
            <a:ext cx="174240" cy="506160"/>
          </a:xfrm>
          <a:prstGeom prst="bentConnector2">
            <a:avLst/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09" name="Picture 9" descr=""/>
          <p:cNvPicPr/>
          <p:nvPr/>
        </p:nvPicPr>
        <p:blipFill>
          <a:blip r:embed="rId2"/>
          <a:stretch/>
        </p:blipFill>
        <p:spPr>
          <a:xfrm>
            <a:off x="1619280" y="5662080"/>
            <a:ext cx="576000" cy="730440"/>
          </a:xfrm>
          <a:prstGeom prst="rect">
            <a:avLst/>
          </a:prstGeom>
          <a:ln w="88920">
            <a:noFill/>
          </a:ln>
          <a:effectLst>
            <a:outerShdw dist="18000" dir="5400000">
              <a:srgbClr val="000000">
                <a:alpha val="40000"/>
              </a:srgbClr>
            </a:outerShdw>
          </a:effectLst>
        </p:spPr>
      </p:pic>
      <p:pic>
        <p:nvPicPr>
          <p:cNvPr id="210" name="Picture 15" descr=""/>
          <p:cNvPicPr/>
          <p:nvPr/>
        </p:nvPicPr>
        <p:blipFill>
          <a:blip r:embed="rId3"/>
          <a:stretch/>
        </p:blipFill>
        <p:spPr>
          <a:xfrm>
            <a:off x="3735720" y="5491080"/>
            <a:ext cx="1452600" cy="968400"/>
          </a:xfrm>
          <a:prstGeom prst="rect">
            <a:avLst/>
          </a:prstGeom>
          <a:ln>
            <a:noFill/>
          </a:ln>
        </p:spPr>
      </p:pic>
      <p:sp>
        <p:nvSpPr>
          <p:cNvPr id="211" name="CustomShape 20"/>
          <p:cNvSpPr/>
          <p:nvPr/>
        </p:nvSpPr>
        <p:spPr>
          <a:xfrm flipV="1" rot="10800000">
            <a:off x="5889960" y="5443920"/>
            <a:ext cx="1173600" cy="3531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4f81bd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21"/>
          <p:cNvSpPr/>
          <p:nvPr/>
        </p:nvSpPr>
        <p:spPr>
          <a:xfrm flipH="1">
            <a:off x="2938320" y="6079320"/>
            <a:ext cx="986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844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22"/>
          <p:cNvSpPr/>
          <p:nvPr/>
        </p:nvSpPr>
        <p:spPr>
          <a:xfrm>
            <a:off x="4974840" y="5966280"/>
            <a:ext cx="960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Sequencers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14" name="CustomShape 23"/>
          <p:cNvSpPr/>
          <p:nvPr/>
        </p:nvSpPr>
        <p:spPr>
          <a:xfrm flipV="1" rot="16200000">
            <a:off x="4236480" y="4007160"/>
            <a:ext cx="57024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5" name="CustomShape 24"/>
          <p:cNvSpPr/>
          <p:nvPr/>
        </p:nvSpPr>
        <p:spPr>
          <a:xfrm flipH="1" flipV="1" rot="5400000">
            <a:off x="4392000" y="3291120"/>
            <a:ext cx="25668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CustomShape 25"/>
          <p:cNvSpPr/>
          <p:nvPr/>
        </p:nvSpPr>
        <p:spPr>
          <a:xfrm>
            <a:off x="7396920" y="1340640"/>
            <a:ext cx="686520" cy="647640"/>
          </a:xfrm>
          <a:prstGeom prst="flowChartMagneticDisk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7" name="CustomShape 26"/>
          <p:cNvSpPr/>
          <p:nvPr/>
        </p:nvSpPr>
        <p:spPr>
          <a:xfrm>
            <a:off x="3201840" y="309096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8" name="CustomShape 27"/>
          <p:cNvSpPr/>
          <p:nvPr/>
        </p:nvSpPr>
        <p:spPr>
          <a:xfrm>
            <a:off x="2195640" y="2997000"/>
            <a:ext cx="100584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105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ETL configuration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19" name="CustomShape 28"/>
          <p:cNvSpPr/>
          <p:nvPr/>
        </p:nvSpPr>
        <p:spPr>
          <a:xfrm flipH="1" rot="16200000">
            <a:off x="3564360" y="3227400"/>
            <a:ext cx="174240" cy="541800"/>
          </a:xfrm>
          <a:prstGeom prst="bentConnector2">
            <a:avLst/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0" name="CustomShape 29"/>
          <p:cNvSpPr/>
          <p:nvPr/>
        </p:nvSpPr>
        <p:spPr>
          <a:xfrm rot="5400000">
            <a:off x="5655600" y="1486800"/>
            <a:ext cx="1582560" cy="2586600"/>
          </a:xfrm>
          <a:prstGeom prst="bentConnector2">
            <a:avLst/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" name="CustomShape 30"/>
          <p:cNvSpPr/>
          <p:nvPr/>
        </p:nvSpPr>
        <p:spPr>
          <a:xfrm>
            <a:off x="7239960" y="3317400"/>
            <a:ext cx="1000440" cy="537840"/>
          </a:xfrm>
          <a:prstGeom prst="cloud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2" name="CustomShape 31"/>
          <p:cNvSpPr/>
          <p:nvPr/>
        </p:nvSpPr>
        <p:spPr>
          <a:xfrm>
            <a:off x="5718960" y="3586680"/>
            <a:ext cx="105516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Periodic DB download and integration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223" name="CustomShape 32"/>
          <p:cNvSpPr/>
          <p:nvPr/>
        </p:nvSpPr>
        <p:spPr>
          <a:xfrm flipV="1" rot="16200000">
            <a:off x="4171320" y="2165400"/>
            <a:ext cx="7005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4" name="CustomShape 33"/>
          <p:cNvSpPr/>
          <p:nvPr/>
        </p:nvSpPr>
        <p:spPr>
          <a:xfrm flipH="1" flipV="1" rot="5400000">
            <a:off x="4295880" y="5464800"/>
            <a:ext cx="47160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34"/>
          <p:cNvSpPr/>
          <p:nvPr/>
        </p:nvSpPr>
        <p:spPr>
          <a:xfrm>
            <a:off x="4264560" y="3971160"/>
            <a:ext cx="514080" cy="484920"/>
          </a:xfrm>
          <a:prstGeom prst="flowChartMultidocument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26" name="Picture 85" descr=""/>
          <p:cNvPicPr/>
          <p:nvPr/>
        </p:nvPicPr>
        <p:blipFill>
          <a:blip r:embed="rId4"/>
          <a:stretch/>
        </p:blipFill>
        <p:spPr>
          <a:xfrm>
            <a:off x="494280" y="375120"/>
            <a:ext cx="857880" cy="1197360"/>
          </a:xfrm>
          <a:prstGeom prst="rect">
            <a:avLst/>
          </a:prstGeom>
          <a:ln w="6480">
            <a:solidFill>
              <a:srgbClr val="000000"/>
            </a:solidFill>
            <a:round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227" name="CustomShape 35"/>
          <p:cNvSpPr/>
          <p:nvPr/>
        </p:nvSpPr>
        <p:spPr>
          <a:xfrm>
            <a:off x="323640" y="3069000"/>
            <a:ext cx="128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Sequencing QC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28" name="Picture 87" descr=""/>
          <p:cNvPicPr/>
          <p:nvPr/>
        </p:nvPicPr>
        <p:blipFill>
          <a:blip r:embed="rId5"/>
          <a:stretch/>
        </p:blipFill>
        <p:spPr>
          <a:xfrm>
            <a:off x="467640" y="1952280"/>
            <a:ext cx="911160" cy="115308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229" name="CustomShape 36"/>
          <p:cNvSpPr/>
          <p:nvPr/>
        </p:nvSpPr>
        <p:spPr>
          <a:xfrm>
            <a:off x="323640" y="1613160"/>
            <a:ext cx="128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Clinical Reporting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30" name="CustomShape 37"/>
          <p:cNvSpPr/>
          <p:nvPr/>
        </p:nvSpPr>
        <p:spPr>
          <a:xfrm>
            <a:off x="323640" y="4471200"/>
            <a:ext cx="1286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Read QC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231" name="Picture 90" descr=""/>
          <p:cNvPicPr/>
          <p:nvPr/>
        </p:nvPicPr>
        <p:blipFill>
          <a:blip r:embed="rId6"/>
          <a:stretch/>
        </p:blipFill>
        <p:spPr>
          <a:xfrm>
            <a:off x="285120" y="3423240"/>
            <a:ext cx="981720" cy="89136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pic>
        <p:nvPicPr>
          <p:cNvPr id="232" name="Picture 31815" descr=""/>
          <p:cNvPicPr/>
          <p:nvPr/>
        </p:nvPicPr>
        <p:blipFill>
          <a:blip r:embed="rId7"/>
          <a:stretch/>
        </p:blipFill>
        <p:spPr>
          <a:xfrm>
            <a:off x="982800" y="3722400"/>
            <a:ext cx="738720" cy="69984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  <p:sp>
        <p:nvSpPr>
          <p:cNvPr id="233" name="CustomShape 38"/>
          <p:cNvSpPr/>
          <p:nvPr/>
        </p:nvSpPr>
        <p:spPr>
          <a:xfrm>
            <a:off x="4880520" y="5413320"/>
            <a:ext cx="105516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Synthtetic Reads</a:t>
            </a:r>
            <a:endParaRPr b="0" lang="en-AU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Known  samples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234" name="CustomShape 39"/>
          <p:cNvSpPr/>
          <p:nvPr/>
        </p:nvSpPr>
        <p:spPr>
          <a:xfrm>
            <a:off x="5652000" y="1845000"/>
            <a:ext cx="359640" cy="343080"/>
          </a:xfrm>
          <a:prstGeom prst="flowChartDocument">
            <a:avLst/>
          </a:prstGeom>
          <a:gradFill rotWithShape="0">
            <a:gsLst>
              <a:gs pos="0">
                <a:srgbClr val="ffded0"/>
              </a:gs>
              <a:gs pos="100000">
                <a:srgbClr val="fff1ec"/>
              </a:gs>
            </a:gsLst>
            <a:lin ang="16200000"/>
          </a:gradFill>
          <a:ln w="9360">
            <a:solidFill>
              <a:srgbClr val="f59240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5" name="CustomShape 40"/>
          <p:cNvSpPr/>
          <p:nvPr/>
        </p:nvSpPr>
        <p:spPr>
          <a:xfrm>
            <a:off x="5487840" y="2188080"/>
            <a:ext cx="107928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Filtering</a:t>
            </a:r>
            <a:endParaRPr b="0" lang="en-AU" sz="10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4f81bd"/>
                </a:solidFill>
                <a:latin typeface="Arial"/>
                <a:ea typeface="ＭＳ Ｐゴシック"/>
              </a:rPr>
              <a:t>configuration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36" name="CustomShape 41"/>
          <p:cNvSpPr/>
          <p:nvPr/>
        </p:nvSpPr>
        <p:spPr>
          <a:xfrm>
            <a:off x="2475360" y="2143440"/>
            <a:ext cx="159228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Users</a:t>
            </a:r>
            <a:endParaRPr b="0" lang="en-AU" sz="105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AU" sz="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molecular scientists</a:t>
            </a:r>
            <a:endParaRPr b="0" lang="en-AU" sz="7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AU" sz="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clinicians</a:t>
            </a:r>
            <a:endParaRPr b="0" lang="en-AU" sz="700" spc="-1" strike="noStrike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AU" sz="7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researchers</a:t>
            </a:r>
            <a:endParaRPr b="0" lang="en-AU" sz="700" spc="-1" strike="noStrike">
              <a:latin typeface="Arial"/>
            </a:endParaRPr>
          </a:p>
        </p:txBody>
      </p:sp>
      <p:sp>
        <p:nvSpPr>
          <p:cNvPr id="237" name="CustomShape 42"/>
          <p:cNvSpPr/>
          <p:nvPr/>
        </p:nvSpPr>
        <p:spPr>
          <a:xfrm flipV="1" rot="10800000">
            <a:off x="3890520" y="1663200"/>
            <a:ext cx="183852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238" name="Group 43"/>
          <p:cNvGrpSpPr/>
          <p:nvPr/>
        </p:nvGrpSpPr>
        <p:grpSpPr>
          <a:xfrm>
            <a:off x="2293560" y="1403280"/>
            <a:ext cx="910080" cy="734400"/>
            <a:chOff x="2293560" y="1403280"/>
            <a:chExt cx="910080" cy="734400"/>
          </a:xfrm>
        </p:grpSpPr>
        <p:sp>
          <p:nvSpPr>
            <p:cNvPr id="239" name="CustomShape 44"/>
            <p:cNvSpPr/>
            <p:nvPr/>
          </p:nvSpPr>
          <p:spPr>
            <a:xfrm>
              <a:off x="2437920" y="1403280"/>
              <a:ext cx="621360" cy="484920"/>
            </a:xfrm>
            <a:prstGeom prst="rect">
              <a:avLst/>
            </a:prstGeom>
            <a:gradFill rotWithShape="0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00"/>
            </a:gra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45"/>
            <p:cNvSpPr/>
            <p:nvPr/>
          </p:nvSpPr>
          <p:spPr>
            <a:xfrm>
              <a:off x="2293560" y="1888560"/>
              <a:ext cx="910080" cy="249120"/>
            </a:xfrm>
            <a:prstGeom prst="trapezoid">
              <a:avLst>
                <a:gd name="adj" fmla="val 63477"/>
              </a:avLst>
            </a:prstGeom>
            <a:gradFill rotWithShape="0">
              <a:gsLst>
                <a:gs pos="0">
                  <a:srgbClr val="3e7fcc"/>
                </a:gs>
                <a:gs pos="100000">
                  <a:srgbClr val="a4c1ff"/>
                </a:gs>
              </a:gsLst>
              <a:lin ang="16200000"/>
            </a:gradFill>
            <a:ln>
              <a:noFill/>
            </a:ln>
            <a:effectLst>
              <a:outerShdw dist="23040" dir="540000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1" name="CustomShape 46"/>
          <p:cNvSpPr/>
          <p:nvPr/>
        </p:nvSpPr>
        <p:spPr>
          <a:xfrm>
            <a:off x="1763640" y="375120"/>
            <a:ext cx="257400" cy="4047120"/>
          </a:xfrm>
          <a:prstGeom prst="rightBrace">
            <a:avLst>
              <a:gd name="adj1" fmla="val 32853"/>
              <a:gd name="adj2" fmla="val 31944"/>
            </a:avLst>
          </a:prstGeom>
          <a:noFill/>
          <a:ln w="28440">
            <a:solidFill>
              <a:srgbClr val="a6a6a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7"/>
          <p:cNvSpPr/>
          <p:nvPr/>
        </p:nvSpPr>
        <p:spPr>
          <a:xfrm rot="10800000">
            <a:off x="4865760" y="1793520"/>
            <a:ext cx="786240" cy="195120"/>
          </a:xfrm>
          <a:prstGeom prst="bentConnector3">
            <a:avLst>
              <a:gd name="adj1" fmla="val 100598"/>
            </a:avLst>
          </a:prstGeom>
          <a:noFill/>
          <a:ln w="15840">
            <a:solidFill>
              <a:srgbClr val="f79646"/>
            </a:solidFill>
            <a:prstDash val="sysDash"/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3" name="CustomShape 48"/>
          <p:cNvSpPr/>
          <p:nvPr/>
        </p:nvSpPr>
        <p:spPr>
          <a:xfrm flipV="1">
            <a:off x="5153400" y="1662840"/>
            <a:ext cx="2243160" cy="36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4" name="CustomShape 49"/>
          <p:cNvSpPr/>
          <p:nvPr/>
        </p:nvSpPr>
        <p:spPr>
          <a:xfrm>
            <a:off x="5964480" y="1412640"/>
            <a:ext cx="105516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Export  curated variants to global  repositories</a:t>
            </a:r>
            <a:endParaRPr b="0" lang="en-AU" sz="600" spc="-1" strike="noStrike">
              <a:latin typeface="Arial"/>
            </a:endParaRPr>
          </a:p>
        </p:txBody>
      </p:sp>
      <p:pic>
        <p:nvPicPr>
          <p:cNvPr id="245" name="Picture 1" descr=""/>
          <p:cNvPicPr/>
          <p:nvPr/>
        </p:nvPicPr>
        <p:blipFill>
          <a:blip r:embed="rId8"/>
          <a:stretch/>
        </p:blipFill>
        <p:spPr>
          <a:xfrm>
            <a:off x="5856120" y="4045680"/>
            <a:ext cx="631800" cy="631800"/>
          </a:xfrm>
          <a:prstGeom prst="rect">
            <a:avLst/>
          </a:prstGeom>
          <a:ln>
            <a:noFill/>
          </a:ln>
          <a:effectLst>
            <a:outerShdw dist="88586" dir="2700000">
              <a:srgbClr val="333333">
                <a:alpha val="65000"/>
              </a:srgbClr>
            </a:outerShdw>
          </a:effectLst>
        </p:spPr>
      </p:pic>
      <p:sp>
        <p:nvSpPr>
          <p:cNvPr id="246" name="CustomShape 50"/>
          <p:cNvSpPr/>
          <p:nvPr/>
        </p:nvSpPr>
        <p:spPr>
          <a:xfrm flipV="1" rot="16200000">
            <a:off x="5185800" y="3057480"/>
            <a:ext cx="322920" cy="164988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000000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7" name="CustomShape 51"/>
          <p:cNvSpPr/>
          <p:nvPr/>
        </p:nvSpPr>
        <p:spPr>
          <a:xfrm>
            <a:off x="4908960" y="3892320"/>
            <a:ext cx="1055160" cy="18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AU" sz="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Hospital  Records</a:t>
            </a:r>
            <a:endParaRPr b="0" lang="en-AU" sz="600" spc="-1" strike="noStrike">
              <a:latin typeface="Arial"/>
            </a:endParaRPr>
          </a:p>
        </p:txBody>
      </p:sp>
      <p:sp>
        <p:nvSpPr>
          <p:cNvPr id="248" name="TextShape 5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3ACC45C-8437-4910-8B5A-C8C72AE4F8AE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249" name="TextShape 5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250" name="TextShape 5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CA34889-C5D5-416E-8B12-1B892EC35802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251" name="TextShape 55"/>
          <p:cNvSpPr txBox="1"/>
          <p:nvPr/>
        </p:nvSpPr>
        <p:spPr>
          <a:xfrm>
            <a:off x="2555640" y="274680"/>
            <a:ext cx="613080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Path-OS Overview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67680" y="79920"/>
            <a:ext cx="8229240" cy="777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AU" sz="36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Sample Data Flow</a:t>
            </a:r>
            <a:endParaRPr b="0" lang="en-A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250920" y="6570720"/>
            <a:ext cx="213336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106FF89-957C-4939-BF3E-E794034D8BA1}" type="datetime3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Wednesday, 2 October 2019</a:t>
            </a:fld>
            <a:endParaRPr b="0" lang="en-AU" sz="800" spc="-1" strike="noStrike">
              <a:latin typeface="Times New Roman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3132000" y="6570720"/>
            <a:ext cx="2895120" cy="286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HUB Path-OS</a:t>
            </a:r>
            <a:endParaRPr b="0" lang="en-AU" sz="800" spc="-1" strike="noStrike">
              <a:latin typeface="Times New Roman"/>
            </a:endParaRPr>
          </a:p>
        </p:txBody>
      </p:sp>
      <p:sp>
        <p:nvSpPr>
          <p:cNvPr id="255" name="TextShape 4"/>
          <p:cNvSpPr txBox="1"/>
          <p:nvPr/>
        </p:nvSpPr>
        <p:spPr>
          <a:xfrm>
            <a:off x="7010280" y="6597720"/>
            <a:ext cx="2133360" cy="2599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218745-F9CF-4AB4-828C-783E9036A0FA}" type="slidenum">
              <a:rPr b="0" lang="en-AU" sz="800" spc="-1" strike="noStrike">
                <a:solidFill>
                  <a:srgbClr val="8b8b8b"/>
                </a:solidFill>
                <a:latin typeface="Arial"/>
                <a:ea typeface="ＭＳ Ｐゴシック"/>
              </a:rPr>
              <a:t>&lt;number&gt;</a:t>
            </a:fld>
            <a:endParaRPr b="0" lang="en-AU" sz="800" spc="-1" strike="noStrike">
              <a:latin typeface="Times New Roman"/>
            </a:endParaRPr>
          </a:p>
        </p:txBody>
      </p:sp>
      <p:pic>
        <p:nvPicPr>
          <p:cNvPr id="256" name="Picture 6" descr=""/>
          <p:cNvPicPr/>
          <p:nvPr/>
        </p:nvPicPr>
        <p:blipFill>
          <a:blip r:embed="rId1"/>
          <a:stretch/>
        </p:blipFill>
        <p:spPr>
          <a:xfrm>
            <a:off x="734760" y="980640"/>
            <a:ext cx="546480" cy="546480"/>
          </a:xfrm>
          <a:prstGeom prst="rect">
            <a:avLst/>
          </a:prstGeom>
          <a:ln>
            <a:noFill/>
          </a:ln>
        </p:spPr>
      </p:pic>
      <p:sp>
        <p:nvSpPr>
          <p:cNvPr id="257" name="CustomShape 5"/>
          <p:cNvSpPr/>
          <p:nvPr/>
        </p:nvSpPr>
        <p:spPr>
          <a:xfrm>
            <a:off x="479880" y="202788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Histology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58" name="CustomShape 6"/>
          <p:cNvSpPr/>
          <p:nvPr/>
        </p:nvSpPr>
        <p:spPr>
          <a:xfrm>
            <a:off x="479880" y="300528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DNA Extract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59" name="CustomShape 7"/>
          <p:cNvSpPr/>
          <p:nvPr/>
        </p:nvSpPr>
        <p:spPr>
          <a:xfrm>
            <a:off x="479880" y="384660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PCR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0" name="CustomShape 8"/>
          <p:cNvSpPr/>
          <p:nvPr/>
        </p:nvSpPr>
        <p:spPr>
          <a:xfrm>
            <a:off x="479880" y="475596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Sequencing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1" name="CustomShape 9"/>
          <p:cNvSpPr/>
          <p:nvPr/>
        </p:nvSpPr>
        <p:spPr>
          <a:xfrm>
            <a:off x="2452680" y="202968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Alignment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2" name="CustomShape 10"/>
          <p:cNvSpPr/>
          <p:nvPr/>
        </p:nvSpPr>
        <p:spPr>
          <a:xfrm>
            <a:off x="2452680" y="293832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Calling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3" name="CustomShape 11"/>
          <p:cNvSpPr/>
          <p:nvPr/>
        </p:nvSpPr>
        <p:spPr>
          <a:xfrm>
            <a:off x="2452680" y="384732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Annotation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4" name="CustomShape 12"/>
          <p:cNvSpPr/>
          <p:nvPr/>
        </p:nvSpPr>
        <p:spPr>
          <a:xfrm>
            <a:off x="4531320" y="112392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DB Load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5" name="CustomShape 13"/>
          <p:cNvSpPr/>
          <p:nvPr/>
        </p:nvSpPr>
        <p:spPr>
          <a:xfrm>
            <a:off x="4531320" y="186876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Filtering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6" name="CustomShape 14"/>
          <p:cNvSpPr/>
          <p:nvPr/>
        </p:nvSpPr>
        <p:spPr>
          <a:xfrm>
            <a:off x="4531320" y="260532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Known Variant ?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7" name="CustomShape 15"/>
          <p:cNvSpPr/>
          <p:nvPr/>
        </p:nvSpPr>
        <p:spPr>
          <a:xfrm>
            <a:off x="6246000" y="2571480"/>
            <a:ext cx="547200" cy="493200"/>
          </a:xfrm>
          <a:prstGeom prst="flowChartMagneticDisk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8" name="CustomShape 16"/>
          <p:cNvSpPr/>
          <p:nvPr/>
        </p:nvSpPr>
        <p:spPr>
          <a:xfrm>
            <a:off x="4531320" y="408708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Publish Report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69" name="CustomShape 17"/>
          <p:cNvSpPr/>
          <p:nvPr/>
        </p:nvSpPr>
        <p:spPr>
          <a:xfrm>
            <a:off x="4531320" y="3342240"/>
            <a:ext cx="105624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Curation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70" name="CustomShape 18"/>
          <p:cNvSpPr/>
          <p:nvPr/>
        </p:nvSpPr>
        <p:spPr>
          <a:xfrm>
            <a:off x="7598160" y="2581560"/>
            <a:ext cx="547200" cy="493200"/>
          </a:xfrm>
          <a:prstGeom prst="flowChartMagneticDisk">
            <a:avLst/>
          </a:prstGeom>
          <a:gradFill rotWithShape="0">
            <a:gsLst>
              <a:gs pos="0">
                <a:srgbClr val="bfd4fe"/>
              </a:gs>
              <a:gs pos="100000">
                <a:srgbClr val="e5efff"/>
              </a:gs>
            </a:gsLst>
            <a:lin ang="16200000"/>
          </a:gradFill>
          <a:ln w="9360">
            <a:solidFill>
              <a:srgbClr val="4a7ebb"/>
            </a:solidFill>
            <a:round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CustomShape 19"/>
          <p:cNvSpPr/>
          <p:nvPr/>
        </p:nvSpPr>
        <p:spPr>
          <a:xfrm>
            <a:off x="6064560" y="1993680"/>
            <a:ext cx="86328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Peter Mac Mutation DB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72" name="CustomShape 20"/>
          <p:cNvSpPr/>
          <p:nvPr/>
        </p:nvSpPr>
        <p:spPr>
          <a:xfrm>
            <a:off x="7308360" y="1993680"/>
            <a:ext cx="110952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External and Locus Specific DBs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73" name="CustomShape 21"/>
          <p:cNvSpPr/>
          <p:nvPr/>
        </p:nvSpPr>
        <p:spPr>
          <a:xfrm>
            <a:off x="3920040" y="2578680"/>
            <a:ext cx="786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74" name="CustomShape 22"/>
          <p:cNvSpPr/>
          <p:nvPr/>
        </p:nvSpPr>
        <p:spPr>
          <a:xfrm>
            <a:off x="4826160" y="3027240"/>
            <a:ext cx="7869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75" name="CustomShape 23"/>
          <p:cNvSpPr/>
          <p:nvPr/>
        </p:nvSpPr>
        <p:spPr>
          <a:xfrm>
            <a:off x="7340400" y="3924720"/>
            <a:ext cx="104760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Clinical Report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276" name="CustomShape 24"/>
          <p:cNvSpPr/>
          <p:nvPr/>
        </p:nvSpPr>
        <p:spPr>
          <a:xfrm>
            <a:off x="4531320" y="478476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Document Assembly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77" name="CustomShape 25"/>
          <p:cNvSpPr/>
          <p:nvPr/>
        </p:nvSpPr>
        <p:spPr>
          <a:xfrm>
            <a:off x="2452680" y="4755960"/>
            <a:ext cx="105624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1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Variant Normalisation</a:t>
            </a:r>
            <a:endParaRPr b="0" lang="en-AU" sz="1100" spc="-1" strike="noStrike">
              <a:latin typeface="Arial"/>
            </a:endParaRPr>
          </a:p>
        </p:txBody>
      </p:sp>
      <p:sp>
        <p:nvSpPr>
          <p:cNvPr id="278" name="CustomShape 26"/>
          <p:cNvSpPr/>
          <p:nvPr/>
        </p:nvSpPr>
        <p:spPr>
          <a:xfrm rot="5400000">
            <a:off x="758160" y="1777320"/>
            <a:ext cx="500040" cy="360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7"/>
          <p:cNvSpPr/>
          <p:nvPr/>
        </p:nvSpPr>
        <p:spPr>
          <a:xfrm flipH="1" flipV="1" rot="5400000">
            <a:off x="423720" y="2612880"/>
            <a:ext cx="3139200" cy="1972440"/>
          </a:xfrm>
          <a:prstGeom prst="bentConnector5">
            <a:avLst>
              <a:gd name="adj1" fmla="val -7281"/>
              <a:gd name="adj2" fmla="val 50000"/>
              <a:gd name="adj3" fmla="val 107281"/>
            </a:avLst>
          </a:pr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8"/>
          <p:cNvSpPr/>
          <p:nvPr/>
        </p:nvSpPr>
        <p:spPr>
          <a:xfrm flipH="1" flipV="1" rot="5400000">
            <a:off x="1996560" y="2106000"/>
            <a:ext cx="4045320" cy="2078280"/>
          </a:xfrm>
          <a:prstGeom prst="bentConnector5">
            <a:avLst>
              <a:gd name="adj1" fmla="val -5651"/>
              <a:gd name="adj2" fmla="val 50000"/>
              <a:gd name="adj3" fmla="val 105651"/>
            </a:avLst>
          </a:pr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9"/>
          <p:cNvSpPr/>
          <p:nvPr/>
        </p:nvSpPr>
        <p:spPr>
          <a:xfrm flipV="1">
            <a:off x="5587920" y="3065040"/>
            <a:ext cx="931320" cy="483120"/>
          </a:xfrm>
          <a:prstGeom prst="bentConnector2">
            <a:avLst/>
          </a:prstGeom>
          <a:solidFill>
            <a:srgbClr val="4f81bd"/>
          </a:solidFill>
          <a:ln w="28440">
            <a:solidFill>
              <a:srgbClr val="4f81bd"/>
            </a:solidFill>
            <a:prstDash val="sysDash"/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30"/>
          <p:cNvSpPr/>
          <p:nvPr/>
        </p:nvSpPr>
        <p:spPr>
          <a:xfrm flipV="1">
            <a:off x="5587920" y="3073320"/>
            <a:ext cx="2283840" cy="473400"/>
          </a:xfrm>
          <a:prstGeom prst="bentConnector2">
            <a:avLst/>
          </a:prstGeom>
          <a:solidFill>
            <a:srgbClr val="4f81bd"/>
          </a:solidFill>
          <a:ln w="28440">
            <a:solidFill>
              <a:srgbClr val="4f81bd"/>
            </a:solidFill>
            <a:prstDash val="sysDash"/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1"/>
          <p:cNvSpPr/>
          <p:nvPr/>
        </p:nvSpPr>
        <p:spPr>
          <a:xfrm>
            <a:off x="7366680" y="3268440"/>
            <a:ext cx="1000440" cy="537840"/>
          </a:xfrm>
          <a:prstGeom prst="cloud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4" name="CustomShape 32"/>
          <p:cNvSpPr/>
          <p:nvPr/>
        </p:nvSpPr>
        <p:spPr>
          <a:xfrm flipV="1" rot="10800000">
            <a:off x="4543920" y="4292280"/>
            <a:ext cx="12240" cy="1481400"/>
          </a:xfrm>
          <a:prstGeom prst="bentConnector3">
            <a:avLst>
              <a:gd name="adj1" fmla="val 1800000"/>
            </a:avLst>
          </a:pr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33"/>
          <p:cNvSpPr/>
          <p:nvPr/>
        </p:nvSpPr>
        <p:spPr>
          <a:xfrm>
            <a:off x="5587920" y="4991400"/>
            <a:ext cx="1752120" cy="12240"/>
          </a:xfrm>
          <a:prstGeom prst="bentConnector3">
            <a:avLst>
              <a:gd name="adj1" fmla="val 50000"/>
            </a:avLst>
          </a:pr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34"/>
          <p:cNvSpPr/>
          <p:nvPr/>
        </p:nvSpPr>
        <p:spPr>
          <a:xfrm>
            <a:off x="5869080" y="4619160"/>
            <a:ext cx="1056240" cy="74484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Report Editing and Signoff</a:t>
            </a:r>
            <a:endParaRPr b="0" lang="en-AU" sz="1200" spc="-1" strike="noStrike">
              <a:latin typeface="Arial"/>
            </a:endParaRPr>
          </a:p>
        </p:txBody>
      </p:sp>
      <p:sp>
        <p:nvSpPr>
          <p:cNvPr id="287" name="CustomShape 35"/>
          <p:cNvSpPr/>
          <p:nvPr/>
        </p:nvSpPr>
        <p:spPr>
          <a:xfrm>
            <a:off x="5059800" y="1537200"/>
            <a:ext cx="360" cy="33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6"/>
          <p:cNvSpPr/>
          <p:nvPr/>
        </p:nvSpPr>
        <p:spPr>
          <a:xfrm>
            <a:off x="5059800" y="2282400"/>
            <a:ext cx="360" cy="32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7"/>
          <p:cNvSpPr/>
          <p:nvPr/>
        </p:nvSpPr>
        <p:spPr>
          <a:xfrm>
            <a:off x="5059800" y="3018960"/>
            <a:ext cx="360" cy="32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38"/>
          <p:cNvSpPr/>
          <p:nvPr/>
        </p:nvSpPr>
        <p:spPr>
          <a:xfrm>
            <a:off x="5059800" y="3755520"/>
            <a:ext cx="360" cy="33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9"/>
          <p:cNvSpPr/>
          <p:nvPr/>
        </p:nvSpPr>
        <p:spPr>
          <a:xfrm>
            <a:off x="5059800" y="4500360"/>
            <a:ext cx="360" cy="28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0"/>
          <p:cNvSpPr/>
          <p:nvPr/>
        </p:nvSpPr>
        <p:spPr>
          <a:xfrm>
            <a:off x="5587920" y="2812320"/>
            <a:ext cx="65736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28440">
            <a:solidFill>
              <a:srgbClr val="4f81bd"/>
            </a:solidFill>
            <a:prstDash val="sysDash"/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41"/>
          <p:cNvSpPr/>
          <p:nvPr/>
        </p:nvSpPr>
        <p:spPr>
          <a:xfrm>
            <a:off x="2981160" y="2442960"/>
            <a:ext cx="360" cy="49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2"/>
          <p:cNvSpPr/>
          <p:nvPr/>
        </p:nvSpPr>
        <p:spPr>
          <a:xfrm>
            <a:off x="2981160" y="3351960"/>
            <a:ext cx="360" cy="49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43"/>
          <p:cNvSpPr/>
          <p:nvPr/>
        </p:nvSpPr>
        <p:spPr>
          <a:xfrm>
            <a:off x="2981160" y="4260600"/>
            <a:ext cx="360" cy="49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4"/>
          <p:cNvSpPr/>
          <p:nvPr/>
        </p:nvSpPr>
        <p:spPr>
          <a:xfrm>
            <a:off x="1008360" y="2441520"/>
            <a:ext cx="360" cy="56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5"/>
          <p:cNvSpPr/>
          <p:nvPr/>
        </p:nvSpPr>
        <p:spPr>
          <a:xfrm>
            <a:off x="1008360" y="3418560"/>
            <a:ext cx="360" cy="42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6"/>
          <p:cNvSpPr/>
          <p:nvPr/>
        </p:nvSpPr>
        <p:spPr>
          <a:xfrm>
            <a:off x="1008360" y="4259880"/>
            <a:ext cx="360" cy="49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4f81bd"/>
          </a:solidFill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47"/>
          <p:cNvSpPr/>
          <p:nvPr/>
        </p:nvSpPr>
        <p:spPr>
          <a:xfrm>
            <a:off x="7824960" y="244080"/>
            <a:ext cx="814320" cy="412920"/>
          </a:xfrm>
          <a:prstGeom prst="rect">
            <a:avLst/>
          </a:prstGeom>
          <a:gradFill rotWithShape="0">
            <a:gsLst>
              <a:gs pos="0">
                <a:srgbClr val="ff943d"/>
              </a:gs>
              <a:gs pos="100000">
                <a:srgbClr val="ffd2bc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Manual Step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300" name="CustomShape 48"/>
          <p:cNvSpPr/>
          <p:nvPr/>
        </p:nvSpPr>
        <p:spPr>
          <a:xfrm>
            <a:off x="7824960" y="855360"/>
            <a:ext cx="814320" cy="41292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Automatic Step</a:t>
            </a:r>
            <a:endParaRPr b="0" lang="en-AU" sz="1050" spc="-1" strike="noStrike">
              <a:latin typeface="Arial"/>
            </a:endParaRPr>
          </a:p>
        </p:txBody>
      </p:sp>
      <p:sp>
        <p:nvSpPr>
          <p:cNvPr id="301" name="CustomShape 49"/>
          <p:cNvSpPr/>
          <p:nvPr/>
        </p:nvSpPr>
        <p:spPr>
          <a:xfrm>
            <a:off x="369000" y="5628240"/>
            <a:ext cx="1310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Wet Lab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02" name="CustomShape 50"/>
          <p:cNvSpPr/>
          <p:nvPr/>
        </p:nvSpPr>
        <p:spPr>
          <a:xfrm>
            <a:off x="2213640" y="5628240"/>
            <a:ext cx="209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Bioinformatics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03" name="CustomShape 51"/>
          <p:cNvSpPr/>
          <p:nvPr/>
        </p:nvSpPr>
        <p:spPr>
          <a:xfrm>
            <a:off x="4589640" y="5628240"/>
            <a:ext cx="2736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AU" sz="2400" spc="-1" strike="noStrike">
                <a:solidFill>
                  <a:srgbClr val="1f497d"/>
                </a:solidFill>
                <a:latin typeface="Arial"/>
                <a:ea typeface="ＭＳ Ｐゴシック"/>
              </a:rPr>
              <a:t>Clinical Informatics</a:t>
            </a:r>
            <a:endParaRPr b="0" lang="en-AU" sz="2400" spc="-1" strike="noStrike">
              <a:latin typeface="Arial"/>
            </a:endParaRPr>
          </a:p>
        </p:txBody>
      </p:sp>
      <p:sp>
        <p:nvSpPr>
          <p:cNvPr id="304" name="CustomShape 52"/>
          <p:cNvSpPr/>
          <p:nvPr/>
        </p:nvSpPr>
        <p:spPr>
          <a:xfrm>
            <a:off x="1126440" y="1021320"/>
            <a:ext cx="78696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AU" sz="105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Patient Sample</a:t>
            </a:r>
            <a:endParaRPr b="0" lang="en-AU" sz="1050" spc="-1" strike="noStrike">
              <a:latin typeface="Arial"/>
            </a:endParaRPr>
          </a:p>
        </p:txBody>
      </p:sp>
      <p:pic>
        <p:nvPicPr>
          <p:cNvPr id="305" name="Picture 2" descr=""/>
          <p:cNvPicPr/>
          <p:nvPr/>
        </p:nvPicPr>
        <p:blipFill>
          <a:blip r:embed="rId2"/>
          <a:stretch/>
        </p:blipFill>
        <p:spPr>
          <a:xfrm>
            <a:off x="7366680" y="4336560"/>
            <a:ext cx="1309680" cy="1828080"/>
          </a:xfrm>
          <a:prstGeom prst="rect">
            <a:avLst/>
          </a:prstGeom>
          <a:ln>
            <a:noFill/>
          </a:ln>
          <a:effectLst>
            <a:outerShdw dist="139498" dir="270000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26527</TotalTime>
  <Application>LibreOffice/6.2.2.2$Linux_X86_64 LibreOffice_project/20$Build-2</Application>
  <Company>PeterMac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2013-07-21T01:39:04Z</dcterms:created>
  <dc:creator>Kenneth Doig</dc:creator>
  <dc:description/>
  <dc:language>en-AU</dc:language>
  <cp:lastModifiedBy/>
  <cp:lastPrinted>2014-05-12T06:40:23Z</cp:lastPrinted>
  <dcterms:modified xsi:type="dcterms:W3CDTF">2019-10-02T13:34:29Z</dcterms:modified>
  <cp:revision>410</cp:revision>
  <dc:subject/>
  <dc:title>Path-OS for the Clinic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PeterMac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43</vt:i4>
  </property>
</Properties>
</file>